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621" r:id="rId2"/>
    <p:sldId id="676" r:id="rId3"/>
    <p:sldId id="577" r:id="rId4"/>
    <p:sldId id="622" r:id="rId5"/>
    <p:sldId id="664" r:id="rId6"/>
    <p:sldId id="624" r:id="rId7"/>
    <p:sldId id="665" r:id="rId8"/>
    <p:sldId id="623" r:id="rId9"/>
    <p:sldId id="625" r:id="rId10"/>
    <p:sldId id="626" r:id="rId11"/>
    <p:sldId id="677" r:id="rId12"/>
    <p:sldId id="678" r:id="rId13"/>
    <p:sldId id="627" r:id="rId14"/>
    <p:sldId id="680" r:id="rId15"/>
    <p:sldId id="681" r:id="rId16"/>
    <p:sldId id="679" r:id="rId17"/>
    <p:sldId id="628" r:id="rId18"/>
    <p:sldId id="666" r:id="rId19"/>
    <p:sldId id="629" r:id="rId20"/>
    <p:sldId id="630" r:id="rId21"/>
    <p:sldId id="631" r:id="rId22"/>
    <p:sldId id="632" r:id="rId23"/>
    <p:sldId id="633" r:id="rId24"/>
    <p:sldId id="635" r:id="rId25"/>
    <p:sldId id="634" r:id="rId26"/>
    <p:sldId id="636" r:id="rId27"/>
    <p:sldId id="637" r:id="rId28"/>
    <p:sldId id="638" r:id="rId29"/>
    <p:sldId id="639" r:id="rId30"/>
    <p:sldId id="640" r:id="rId31"/>
    <p:sldId id="642" r:id="rId32"/>
    <p:sldId id="641" r:id="rId33"/>
    <p:sldId id="644" r:id="rId34"/>
    <p:sldId id="682" r:id="rId35"/>
    <p:sldId id="643" r:id="rId36"/>
    <p:sldId id="645" r:id="rId37"/>
    <p:sldId id="646" r:id="rId38"/>
    <p:sldId id="647" r:id="rId39"/>
    <p:sldId id="648" r:id="rId40"/>
    <p:sldId id="649" r:id="rId41"/>
    <p:sldId id="650" r:id="rId42"/>
    <p:sldId id="651" r:id="rId43"/>
    <p:sldId id="652" r:id="rId44"/>
    <p:sldId id="653" r:id="rId45"/>
    <p:sldId id="654" r:id="rId46"/>
    <p:sldId id="656" r:id="rId47"/>
    <p:sldId id="655" r:id="rId48"/>
    <p:sldId id="657" r:id="rId49"/>
    <p:sldId id="658" r:id="rId50"/>
    <p:sldId id="620" r:id="rId51"/>
    <p:sldId id="684" r:id="rId52"/>
    <p:sldId id="667" r:id="rId53"/>
    <p:sldId id="683" r:id="rId54"/>
    <p:sldId id="685" r:id="rId55"/>
    <p:sldId id="669" r:id="rId56"/>
    <p:sldId id="670" r:id="rId57"/>
    <p:sldId id="672" r:id="rId58"/>
    <p:sldId id="673" r:id="rId59"/>
    <p:sldId id="661" r:id="rId60"/>
    <p:sldId id="662" r:id="rId61"/>
    <p:sldId id="663" r:id="rId62"/>
    <p:sldId id="686" r:id="rId63"/>
    <p:sldId id="674" r:id="rId64"/>
    <p:sldId id="675" r:id="rId65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qchen.com/" TargetMode="External"/><Relationship Id="rId1" Type="http://schemas.openxmlformats.org/officeDocument/2006/relationships/hyperlink" Target="https://www.cs.washington.edu/people/faculty/guestrin/" TargetMode="External"/><Relationship Id="rId4" Type="http://schemas.openxmlformats.org/officeDocument/2006/relationships/image" Target="../media/image3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washington.edu/people/faculty/guestrin/" TargetMode="External"/><Relationship Id="rId2" Type="http://schemas.openxmlformats.org/officeDocument/2006/relationships/image" Target="../media/image38.png"/><Relationship Id="rId1" Type="http://schemas.openxmlformats.org/officeDocument/2006/relationships/hyperlink" Target="https://tqchen.com/" TargetMode="External"/><Relationship Id="rId4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Theory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Example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8A64-1450-4941-9E98-B18E183A657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245F503-BA39-4B4F-A9DF-622D4E39A2ED}">
      <dgm:prSet phldrT="[Text]" custT="1"/>
      <dgm:spPr/>
      <dgm:t>
        <a:bodyPr/>
        <a:lstStyle/>
        <a:p>
          <a:r>
            <a:rPr lang="en-US" sz="2400" dirty="0"/>
            <a:t>You asked Fred, a junior data scientist, to work on this problem, calculated the regression line, and saved the residuals on a file.</a:t>
          </a:r>
        </a:p>
      </dgm:t>
    </dgm:pt>
    <dgm:pt modelId="{492C9976-C110-419E-A139-FE68BA61CCC1}" type="parTrans" cxnId="{E45C2B15-1E3D-4849-BA31-40C7D97497D1}">
      <dgm:prSet/>
      <dgm:spPr/>
      <dgm:t>
        <a:bodyPr/>
        <a:lstStyle/>
        <a:p>
          <a:endParaRPr lang="en-US"/>
        </a:p>
      </dgm:t>
    </dgm:pt>
    <dgm:pt modelId="{A639A3CE-DC09-4B23-8058-7A7A04B7FD4B}" type="sibTrans" cxnId="{E45C2B15-1E3D-4849-BA31-40C7D97497D1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0587C9FB-1EE1-4443-9DFA-A5DCF49D3EB2}">
      <dgm:prSet phldrT="[Text]" custT="1"/>
      <dgm:spPr/>
      <dgm:t>
        <a:bodyPr/>
        <a:lstStyle/>
        <a:p>
          <a:r>
            <a:rPr lang="en-US" sz="2400" dirty="0"/>
            <a:t>Since Fred did not think there is a relationship between Y and X, he built a regression line with only the Intercept term.</a:t>
          </a:r>
        </a:p>
      </dgm:t>
    </dgm:pt>
    <dgm:pt modelId="{09FA5600-4766-4672-A2BE-9D92E350B382}" type="parTrans" cxnId="{D6D42719-F15E-4DC1-BF80-C68135E01FE4}">
      <dgm:prSet/>
      <dgm:spPr/>
      <dgm:t>
        <a:bodyPr/>
        <a:lstStyle/>
        <a:p>
          <a:endParaRPr lang="en-US"/>
        </a:p>
      </dgm:t>
    </dgm:pt>
    <dgm:pt modelId="{68D7E4CC-C32C-4F33-BD44-769DACFAEE83}" type="sibTrans" cxnId="{D6D42719-F15E-4DC1-BF80-C68135E01FE4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C58F17FD-8470-4852-A5D0-D4FEBE324FBE}">
      <dgm:prSet phldrT="[Text]" custT="1"/>
      <dgm:spPr/>
      <dgm:t>
        <a:bodyPr/>
        <a:lstStyle/>
        <a:p>
          <a:r>
            <a:rPr lang="en-US" sz="2400" dirty="0"/>
            <a:t>Although Fred saved the residuals and the predictor X on a file, Fred forgot to copy the original target variable Y to the file.</a:t>
          </a:r>
        </a:p>
      </dgm:t>
    </dgm:pt>
    <dgm:pt modelId="{4FA8670B-4E11-4939-AC63-A5CFC73D464F}" type="parTrans" cxnId="{417E54FA-83B3-40C8-BAFB-1AE383443342}">
      <dgm:prSet/>
      <dgm:spPr/>
      <dgm:t>
        <a:bodyPr/>
        <a:lstStyle/>
        <a:p>
          <a:endParaRPr lang="en-US"/>
        </a:p>
      </dgm:t>
    </dgm:pt>
    <dgm:pt modelId="{63357A91-970F-422B-8D6B-24BE33437D6F}" type="sibTrans" cxnId="{417E54FA-83B3-40C8-BAFB-1AE383443342}">
      <dgm:prSet/>
      <dgm:spPr/>
      <dgm:t>
        <a:bodyPr/>
        <a:lstStyle/>
        <a:p>
          <a:endParaRPr lang="en-US"/>
        </a:p>
      </dgm:t>
    </dgm:pt>
    <dgm:pt modelId="{9CAC94C1-B411-445C-B8EE-9ED0106528EF}" type="pres">
      <dgm:prSet presAssocID="{D2258A64-1450-4941-9E98-B18E183A6579}" presName="Name0" presStyleCnt="0">
        <dgm:presLayoutVars>
          <dgm:dir/>
          <dgm:resizeHandles val="exact"/>
        </dgm:presLayoutVars>
      </dgm:prSet>
      <dgm:spPr/>
    </dgm:pt>
    <dgm:pt modelId="{50F90167-420E-4876-915F-23BA6369FF46}" type="pres">
      <dgm:prSet presAssocID="{3245F503-BA39-4B4F-A9DF-622D4E39A2ED}" presName="node" presStyleLbl="node1" presStyleIdx="0" presStyleCnt="3" custScaleY="186264">
        <dgm:presLayoutVars>
          <dgm:bulletEnabled val="1"/>
        </dgm:presLayoutVars>
      </dgm:prSet>
      <dgm:spPr/>
    </dgm:pt>
    <dgm:pt modelId="{967B0EEE-B8EA-45EA-8E97-8CADAC1F0999}" type="pres">
      <dgm:prSet presAssocID="{A639A3CE-DC09-4B23-8058-7A7A04B7FD4B}" presName="sibTrans" presStyleLbl="sibTrans2D1" presStyleIdx="0" presStyleCnt="2"/>
      <dgm:spPr/>
    </dgm:pt>
    <dgm:pt modelId="{A064D9A8-1051-4D96-B331-AACFC4CE8703}" type="pres">
      <dgm:prSet presAssocID="{A639A3CE-DC09-4B23-8058-7A7A04B7FD4B}" presName="connectorText" presStyleLbl="sibTrans2D1" presStyleIdx="0" presStyleCnt="2"/>
      <dgm:spPr/>
    </dgm:pt>
    <dgm:pt modelId="{9AD7C010-6FE2-4D97-A11D-CE83AE383F0B}" type="pres">
      <dgm:prSet presAssocID="{0587C9FB-1EE1-4443-9DFA-A5DCF49D3EB2}" presName="node" presStyleLbl="node1" presStyleIdx="1" presStyleCnt="3" custScaleY="187341">
        <dgm:presLayoutVars>
          <dgm:bulletEnabled val="1"/>
        </dgm:presLayoutVars>
      </dgm:prSet>
      <dgm:spPr/>
    </dgm:pt>
    <dgm:pt modelId="{652AEFC2-7C77-44FA-96CE-56717D7CB921}" type="pres">
      <dgm:prSet presAssocID="{68D7E4CC-C32C-4F33-BD44-769DACFAEE83}" presName="sibTrans" presStyleLbl="sibTrans2D1" presStyleIdx="1" presStyleCnt="2"/>
      <dgm:spPr/>
    </dgm:pt>
    <dgm:pt modelId="{5D57A7D1-EEE6-460C-9FD3-398593E22140}" type="pres">
      <dgm:prSet presAssocID="{68D7E4CC-C32C-4F33-BD44-769DACFAEE83}" presName="connectorText" presStyleLbl="sibTrans2D1" presStyleIdx="1" presStyleCnt="2"/>
      <dgm:spPr/>
    </dgm:pt>
    <dgm:pt modelId="{0FA1709E-3AC7-4605-87D6-AFC162E31F63}" type="pres">
      <dgm:prSet presAssocID="{C58F17FD-8470-4852-A5D0-D4FEBE324FBE}" presName="node" presStyleLbl="node1" presStyleIdx="2" presStyleCnt="3" custScaleY="186264">
        <dgm:presLayoutVars>
          <dgm:bulletEnabled val="1"/>
        </dgm:presLayoutVars>
      </dgm:prSet>
      <dgm:spPr/>
    </dgm:pt>
  </dgm:ptLst>
  <dgm:cxnLst>
    <dgm:cxn modelId="{E45C2B15-1E3D-4849-BA31-40C7D97497D1}" srcId="{D2258A64-1450-4941-9E98-B18E183A6579}" destId="{3245F503-BA39-4B4F-A9DF-622D4E39A2ED}" srcOrd="0" destOrd="0" parTransId="{492C9976-C110-419E-A139-FE68BA61CCC1}" sibTransId="{A639A3CE-DC09-4B23-8058-7A7A04B7FD4B}"/>
    <dgm:cxn modelId="{D6D42719-F15E-4DC1-BF80-C68135E01FE4}" srcId="{D2258A64-1450-4941-9E98-B18E183A6579}" destId="{0587C9FB-1EE1-4443-9DFA-A5DCF49D3EB2}" srcOrd="1" destOrd="0" parTransId="{09FA5600-4766-4672-A2BE-9D92E350B382}" sibTransId="{68D7E4CC-C32C-4F33-BD44-769DACFAEE83}"/>
    <dgm:cxn modelId="{C05D1C67-12D3-4C3A-9EB8-5096A8F837BA}" type="presOf" srcId="{3245F503-BA39-4B4F-A9DF-622D4E39A2ED}" destId="{50F90167-420E-4876-915F-23BA6369FF46}" srcOrd="0" destOrd="0" presId="urn:microsoft.com/office/officeart/2005/8/layout/process1"/>
    <dgm:cxn modelId="{0257AA55-0096-4B60-92C4-EE0C806DED1E}" type="presOf" srcId="{68D7E4CC-C32C-4F33-BD44-769DACFAEE83}" destId="{652AEFC2-7C77-44FA-96CE-56717D7CB921}" srcOrd="0" destOrd="0" presId="urn:microsoft.com/office/officeart/2005/8/layout/process1"/>
    <dgm:cxn modelId="{F1B84557-773D-4F44-A0D9-40C965BABC20}" type="presOf" srcId="{A639A3CE-DC09-4B23-8058-7A7A04B7FD4B}" destId="{A064D9A8-1051-4D96-B331-AACFC4CE8703}" srcOrd="1" destOrd="0" presId="urn:microsoft.com/office/officeart/2005/8/layout/process1"/>
    <dgm:cxn modelId="{6DC47A8A-088E-475A-B175-23279BDBA16C}" type="presOf" srcId="{0587C9FB-1EE1-4443-9DFA-A5DCF49D3EB2}" destId="{9AD7C010-6FE2-4D97-A11D-CE83AE383F0B}" srcOrd="0" destOrd="0" presId="urn:microsoft.com/office/officeart/2005/8/layout/process1"/>
    <dgm:cxn modelId="{59ACEDB2-58EE-4C42-B9E5-5952DC6E5EF4}" type="presOf" srcId="{D2258A64-1450-4941-9E98-B18E183A6579}" destId="{9CAC94C1-B411-445C-B8EE-9ED0106528EF}" srcOrd="0" destOrd="0" presId="urn:microsoft.com/office/officeart/2005/8/layout/process1"/>
    <dgm:cxn modelId="{1282DEBA-6E30-421C-BBFD-87955942933E}" type="presOf" srcId="{68D7E4CC-C32C-4F33-BD44-769DACFAEE83}" destId="{5D57A7D1-EEE6-460C-9FD3-398593E22140}" srcOrd="1" destOrd="0" presId="urn:microsoft.com/office/officeart/2005/8/layout/process1"/>
    <dgm:cxn modelId="{864311BC-DECF-4DC6-9750-041E8BD5D3FA}" type="presOf" srcId="{C58F17FD-8470-4852-A5D0-D4FEBE324FBE}" destId="{0FA1709E-3AC7-4605-87D6-AFC162E31F63}" srcOrd="0" destOrd="0" presId="urn:microsoft.com/office/officeart/2005/8/layout/process1"/>
    <dgm:cxn modelId="{441A4BE2-BE43-4B96-9D79-C59AFE023A79}" type="presOf" srcId="{A639A3CE-DC09-4B23-8058-7A7A04B7FD4B}" destId="{967B0EEE-B8EA-45EA-8E97-8CADAC1F0999}" srcOrd="0" destOrd="0" presId="urn:microsoft.com/office/officeart/2005/8/layout/process1"/>
    <dgm:cxn modelId="{417E54FA-83B3-40C8-BAFB-1AE383443342}" srcId="{D2258A64-1450-4941-9E98-B18E183A6579}" destId="{C58F17FD-8470-4852-A5D0-D4FEBE324FBE}" srcOrd="2" destOrd="0" parTransId="{4FA8670B-4E11-4939-AC63-A5CFC73D464F}" sibTransId="{63357A91-970F-422B-8D6B-24BE33437D6F}"/>
    <dgm:cxn modelId="{BC96A0FF-520C-4C76-9461-DA0BF4BF1BCB}" type="presParOf" srcId="{9CAC94C1-B411-445C-B8EE-9ED0106528EF}" destId="{50F90167-420E-4876-915F-23BA6369FF46}" srcOrd="0" destOrd="0" presId="urn:microsoft.com/office/officeart/2005/8/layout/process1"/>
    <dgm:cxn modelId="{199EBBB9-94E2-4D3D-B0B6-48B4C64BBBEF}" type="presParOf" srcId="{9CAC94C1-B411-445C-B8EE-9ED0106528EF}" destId="{967B0EEE-B8EA-45EA-8E97-8CADAC1F0999}" srcOrd="1" destOrd="0" presId="urn:microsoft.com/office/officeart/2005/8/layout/process1"/>
    <dgm:cxn modelId="{CA491D8F-11CA-4CF4-8D51-E3F5CDBEA6C7}" type="presParOf" srcId="{967B0EEE-B8EA-45EA-8E97-8CADAC1F0999}" destId="{A064D9A8-1051-4D96-B331-AACFC4CE8703}" srcOrd="0" destOrd="0" presId="urn:microsoft.com/office/officeart/2005/8/layout/process1"/>
    <dgm:cxn modelId="{2D5E34BB-BCE1-4901-B568-332FAF958631}" type="presParOf" srcId="{9CAC94C1-B411-445C-B8EE-9ED0106528EF}" destId="{9AD7C010-6FE2-4D97-A11D-CE83AE383F0B}" srcOrd="2" destOrd="0" presId="urn:microsoft.com/office/officeart/2005/8/layout/process1"/>
    <dgm:cxn modelId="{DB121C31-EA23-49AE-AF88-21E2A21C7EB4}" type="presParOf" srcId="{9CAC94C1-B411-445C-B8EE-9ED0106528EF}" destId="{652AEFC2-7C77-44FA-96CE-56717D7CB921}" srcOrd="3" destOrd="0" presId="urn:microsoft.com/office/officeart/2005/8/layout/process1"/>
    <dgm:cxn modelId="{89280BC1-4BBB-4766-9C5C-B25402E02AE3}" type="presParOf" srcId="{652AEFC2-7C77-44FA-96CE-56717D7CB921}" destId="{5D57A7D1-EEE6-460C-9FD3-398593E22140}" srcOrd="0" destOrd="0" presId="urn:microsoft.com/office/officeart/2005/8/layout/process1"/>
    <dgm:cxn modelId="{6046EE43-C261-4D78-A9D8-A9FB1A68A697}" type="presParOf" srcId="{9CAC94C1-B411-445C-B8EE-9ED0106528EF}" destId="{0FA1709E-3AC7-4605-87D6-AFC162E31F6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50F60-829A-4650-A83E-61FE5AD8CDB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292E99-DCEA-4C1A-BD13-DDC2460D707C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You </a:t>
          </a:r>
          <a:r>
            <a:rPr lang="en-US" b="1" dirty="0"/>
            <a:t>do</a:t>
          </a:r>
          <a:r>
            <a:rPr lang="en-US" dirty="0"/>
            <a:t> believe that there is a weak relationship between x and y.  You want to recover the original regression line.</a:t>
          </a:r>
        </a:p>
      </dgm:t>
    </dgm:pt>
    <dgm:pt modelId="{66B235A2-9A91-4AA7-994A-DF2621BE6348}" type="parTrans" cxnId="{9325FCCD-98AB-4D3E-A525-0D555AD363F0}">
      <dgm:prSet/>
      <dgm:spPr/>
      <dgm:t>
        <a:bodyPr/>
        <a:lstStyle/>
        <a:p>
          <a:endParaRPr lang="en-US"/>
        </a:p>
      </dgm:t>
    </dgm:pt>
    <dgm:pt modelId="{57A0DD70-09D9-4C3A-9A86-7A5DCC3ACF77}" type="sibTrans" cxnId="{9325FCCD-98AB-4D3E-A525-0D555AD363F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3BB28C08-F233-4163-9902-B320AB0CC814}">
      <dgm:prSet phldrT="[Text]"/>
      <dgm:spPr/>
      <dgm:t>
        <a:bodyPr/>
        <a:lstStyle/>
        <a:p>
          <a:r>
            <a:rPr lang="en-US" dirty="0"/>
            <a:t>How can you build the original regression line without the original target variable y?</a:t>
          </a:r>
        </a:p>
      </dgm:t>
    </dgm:pt>
    <dgm:pt modelId="{7D716E56-C8A2-4217-A280-76E4FB6BB45B}" type="parTrans" cxnId="{69660D23-D479-4110-8C2E-C4658F53F8EA}">
      <dgm:prSet/>
      <dgm:spPr/>
      <dgm:t>
        <a:bodyPr/>
        <a:lstStyle/>
        <a:p>
          <a:endParaRPr lang="en-US"/>
        </a:p>
      </dgm:t>
    </dgm:pt>
    <dgm:pt modelId="{BBE15DF1-9710-4DB2-8202-6F2AC7050860}" type="sibTrans" cxnId="{69660D23-D479-4110-8C2E-C4658F53F8E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629B975-B0D2-4C37-A5D9-EBA9E71D5CC6}">
      <dgm:prSet phldrT="[Text]"/>
      <dgm:spPr/>
      <dgm:t>
        <a:bodyPr/>
        <a:lstStyle/>
        <a:p>
          <a:r>
            <a:rPr lang="en-US" dirty="0"/>
            <a:t>The solution is to build a regression line of the residuals on x.</a:t>
          </a:r>
        </a:p>
      </dgm:t>
    </dgm:pt>
    <dgm:pt modelId="{AF25710E-A970-46CA-823B-F8907F1F6C56}" type="parTrans" cxnId="{195B0AC7-4EBB-4036-9BFA-58B66A981B6B}">
      <dgm:prSet/>
      <dgm:spPr/>
      <dgm:t>
        <a:bodyPr/>
        <a:lstStyle/>
        <a:p>
          <a:endParaRPr lang="en-US"/>
        </a:p>
      </dgm:t>
    </dgm:pt>
    <dgm:pt modelId="{2BD595ED-A853-45CE-AAAB-BCEA711549D6}" type="sibTrans" cxnId="{195B0AC7-4EBB-4036-9BFA-58B66A981B6B}">
      <dgm:prSet/>
      <dgm:spPr/>
      <dgm:t>
        <a:bodyPr/>
        <a:lstStyle/>
        <a:p>
          <a:endParaRPr lang="en-US"/>
        </a:p>
      </dgm:t>
    </dgm:pt>
    <dgm:pt modelId="{90FDA68F-341C-491F-A15E-90B80354FD47}" type="pres">
      <dgm:prSet presAssocID="{7A250F60-829A-4650-A83E-61FE5AD8CDB6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D9B64695-3D18-44FF-88B0-8F77A6F5B775}" type="pres">
      <dgm:prSet presAssocID="{7A250F60-829A-4650-A83E-61FE5AD8CDB6}" presName="dummyMaxCanvas" presStyleCnt="0">
        <dgm:presLayoutVars/>
      </dgm:prSet>
      <dgm:spPr/>
    </dgm:pt>
    <dgm:pt modelId="{680DE6E1-AC4D-45DC-A42E-81506E2C759B}" type="pres">
      <dgm:prSet presAssocID="{7A250F60-829A-4650-A83E-61FE5AD8CDB6}" presName="ThreeNodes_1" presStyleLbl="node1" presStyleIdx="0" presStyleCnt="3">
        <dgm:presLayoutVars>
          <dgm:bulletEnabled val="1"/>
        </dgm:presLayoutVars>
      </dgm:prSet>
      <dgm:spPr/>
    </dgm:pt>
    <dgm:pt modelId="{A582814C-F0C1-4892-809D-50A3D6FC20F4}" type="pres">
      <dgm:prSet presAssocID="{7A250F60-829A-4650-A83E-61FE5AD8CDB6}" presName="ThreeNodes_2" presStyleLbl="node1" presStyleIdx="1" presStyleCnt="3">
        <dgm:presLayoutVars>
          <dgm:bulletEnabled val="1"/>
        </dgm:presLayoutVars>
      </dgm:prSet>
      <dgm:spPr/>
    </dgm:pt>
    <dgm:pt modelId="{11CD3E6D-7F64-4160-A2C3-EE2AA9FA4E46}" type="pres">
      <dgm:prSet presAssocID="{7A250F60-829A-4650-A83E-61FE5AD8CDB6}" presName="ThreeNodes_3" presStyleLbl="node1" presStyleIdx="2" presStyleCnt="3">
        <dgm:presLayoutVars>
          <dgm:bulletEnabled val="1"/>
        </dgm:presLayoutVars>
      </dgm:prSet>
      <dgm:spPr/>
    </dgm:pt>
    <dgm:pt modelId="{5CB8B856-1D36-446D-AB21-4B086C2C3EF9}" type="pres">
      <dgm:prSet presAssocID="{7A250F60-829A-4650-A83E-61FE5AD8CDB6}" presName="ThreeConn_1-2" presStyleLbl="fgAccFollowNode1" presStyleIdx="0" presStyleCnt="2">
        <dgm:presLayoutVars>
          <dgm:bulletEnabled val="1"/>
        </dgm:presLayoutVars>
      </dgm:prSet>
      <dgm:spPr/>
    </dgm:pt>
    <dgm:pt modelId="{CE3F984A-2671-4C25-927C-5659C8E21D85}" type="pres">
      <dgm:prSet presAssocID="{7A250F60-829A-4650-A83E-61FE5AD8CDB6}" presName="ThreeConn_2-3" presStyleLbl="fgAccFollowNode1" presStyleIdx="1" presStyleCnt="2">
        <dgm:presLayoutVars>
          <dgm:bulletEnabled val="1"/>
        </dgm:presLayoutVars>
      </dgm:prSet>
      <dgm:spPr/>
    </dgm:pt>
    <dgm:pt modelId="{80187D35-BEC3-4203-A9D4-FD0E5E4DE0B4}" type="pres">
      <dgm:prSet presAssocID="{7A250F60-829A-4650-A83E-61FE5AD8CDB6}" presName="ThreeNodes_1_text" presStyleLbl="node1" presStyleIdx="2" presStyleCnt="3">
        <dgm:presLayoutVars>
          <dgm:bulletEnabled val="1"/>
        </dgm:presLayoutVars>
      </dgm:prSet>
      <dgm:spPr/>
    </dgm:pt>
    <dgm:pt modelId="{92BE73AC-C6AA-43F6-AC19-D662F482D288}" type="pres">
      <dgm:prSet presAssocID="{7A250F60-829A-4650-A83E-61FE5AD8CDB6}" presName="ThreeNodes_2_text" presStyleLbl="node1" presStyleIdx="2" presStyleCnt="3">
        <dgm:presLayoutVars>
          <dgm:bulletEnabled val="1"/>
        </dgm:presLayoutVars>
      </dgm:prSet>
      <dgm:spPr/>
    </dgm:pt>
    <dgm:pt modelId="{EC101EB9-960F-428A-9B93-6444795881A1}" type="pres">
      <dgm:prSet presAssocID="{7A250F60-829A-4650-A83E-61FE5AD8CD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9C970C-DA02-41D5-98E0-86DE1034BFFF}" type="presOf" srcId="{7629B975-B0D2-4C37-A5D9-EBA9E71D5CC6}" destId="{11CD3E6D-7F64-4160-A2C3-EE2AA9FA4E46}" srcOrd="0" destOrd="0" presId="urn:microsoft.com/office/officeart/2005/8/layout/vProcess5"/>
    <dgm:cxn modelId="{69660D23-D479-4110-8C2E-C4658F53F8EA}" srcId="{7A250F60-829A-4650-A83E-61FE5AD8CDB6}" destId="{3BB28C08-F233-4163-9902-B320AB0CC814}" srcOrd="1" destOrd="0" parTransId="{7D716E56-C8A2-4217-A280-76E4FB6BB45B}" sibTransId="{BBE15DF1-9710-4DB2-8202-6F2AC7050860}"/>
    <dgm:cxn modelId="{E1E2EA24-B0C4-40FB-BAFE-387D5A8DAC04}" type="presOf" srcId="{7629B975-B0D2-4C37-A5D9-EBA9E71D5CC6}" destId="{EC101EB9-960F-428A-9B93-6444795881A1}" srcOrd="1" destOrd="0" presId="urn:microsoft.com/office/officeart/2005/8/layout/vProcess5"/>
    <dgm:cxn modelId="{4230043A-5919-4AF3-AF29-47022BD0B01A}" type="presOf" srcId="{95292E99-DCEA-4C1A-BD13-DDC2460D707C}" destId="{80187D35-BEC3-4203-A9D4-FD0E5E4DE0B4}" srcOrd="1" destOrd="0" presId="urn:microsoft.com/office/officeart/2005/8/layout/vProcess5"/>
    <dgm:cxn modelId="{93194355-9302-4730-8381-021FF88325F8}" type="presOf" srcId="{95292E99-DCEA-4C1A-BD13-DDC2460D707C}" destId="{680DE6E1-AC4D-45DC-A42E-81506E2C759B}" srcOrd="0" destOrd="0" presId="urn:microsoft.com/office/officeart/2005/8/layout/vProcess5"/>
    <dgm:cxn modelId="{30B29FB4-2710-4A91-A646-CC11DE935A07}" type="presOf" srcId="{BBE15DF1-9710-4DB2-8202-6F2AC7050860}" destId="{CE3F984A-2671-4C25-927C-5659C8E21D85}" srcOrd="0" destOrd="0" presId="urn:microsoft.com/office/officeart/2005/8/layout/vProcess5"/>
    <dgm:cxn modelId="{BEE66BC5-0B6C-471F-996F-7F486CAAE478}" type="presOf" srcId="{7A250F60-829A-4650-A83E-61FE5AD8CDB6}" destId="{90FDA68F-341C-491F-A15E-90B80354FD47}" srcOrd="0" destOrd="0" presId="urn:microsoft.com/office/officeart/2005/8/layout/vProcess5"/>
    <dgm:cxn modelId="{195B0AC7-4EBB-4036-9BFA-58B66A981B6B}" srcId="{7A250F60-829A-4650-A83E-61FE5AD8CDB6}" destId="{7629B975-B0D2-4C37-A5D9-EBA9E71D5CC6}" srcOrd="2" destOrd="0" parTransId="{AF25710E-A970-46CA-823B-F8907F1F6C56}" sibTransId="{2BD595ED-A853-45CE-AAAB-BCEA711549D6}"/>
    <dgm:cxn modelId="{9325FCCD-98AB-4D3E-A525-0D555AD363F0}" srcId="{7A250F60-829A-4650-A83E-61FE5AD8CDB6}" destId="{95292E99-DCEA-4C1A-BD13-DDC2460D707C}" srcOrd="0" destOrd="0" parTransId="{66B235A2-9A91-4AA7-994A-DF2621BE6348}" sibTransId="{57A0DD70-09D9-4C3A-9A86-7A5DCC3ACF77}"/>
    <dgm:cxn modelId="{3ED668D0-B24C-43D9-BEB1-99D2336B2341}" type="presOf" srcId="{57A0DD70-09D9-4C3A-9A86-7A5DCC3ACF77}" destId="{5CB8B856-1D36-446D-AB21-4B086C2C3EF9}" srcOrd="0" destOrd="0" presId="urn:microsoft.com/office/officeart/2005/8/layout/vProcess5"/>
    <dgm:cxn modelId="{BD24D6D5-383A-4951-A8F8-7127CB619E2A}" type="presOf" srcId="{3BB28C08-F233-4163-9902-B320AB0CC814}" destId="{A582814C-F0C1-4892-809D-50A3D6FC20F4}" srcOrd="0" destOrd="0" presId="urn:microsoft.com/office/officeart/2005/8/layout/vProcess5"/>
    <dgm:cxn modelId="{E983C5F3-38E1-45D1-828E-E8B404252C44}" type="presOf" srcId="{3BB28C08-F233-4163-9902-B320AB0CC814}" destId="{92BE73AC-C6AA-43F6-AC19-D662F482D288}" srcOrd="1" destOrd="0" presId="urn:microsoft.com/office/officeart/2005/8/layout/vProcess5"/>
    <dgm:cxn modelId="{13861EC1-24B5-4CCD-BA9F-961BF95D9708}" type="presParOf" srcId="{90FDA68F-341C-491F-A15E-90B80354FD47}" destId="{D9B64695-3D18-44FF-88B0-8F77A6F5B775}" srcOrd="0" destOrd="0" presId="urn:microsoft.com/office/officeart/2005/8/layout/vProcess5"/>
    <dgm:cxn modelId="{7C9B63E2-8A0A-4880-9D54-776CAEBD71C8}" type="presParOf" srcId="{90FDA68F-341C-491F-A15E-90B80354FD47}" destId="{680DE6E1-AC4D-45DC-A42E-81506E2C759B}" srcOrd="1" destOrd="0" presId="urn:microsoft.com/office/officeart/2005/8/layout/vProcess5"/>
    <dgm:cxn modelId="{91C47B34-063F-4746-AB08-E2A934CE8508}" type="presParOf" srcId="{90FDA68F-341C-491F-A15E-90B80354FD47}" destId="{A582814C-F0C1-4892-809D-50A3D6FC20F4}" srcOrd="2" destOrd="0" presId="urn:microsoft.com/office/officeart/2005/8/layout/vProcess5"/>
    <dgm:cxn modelId="{779BE01B-D210-4D91-8156-FA59FBBBA257}" type="presParOf" srcId="{90FDA68F-341C-491F-A15E-90B80354FD47}" destId="{11CD3E6D-7F64-4160-A2C3-EE2AA9FA4E46}" srcOrd="3" destOrd="0" presId="urn:microsoft.com/office/officeart/2005/8/layout/vProcess5"/>
    <dgm:cxn modelId="{33D589D6-0F89-437D-8386-D15E0DF05408}" type="presParOf" srcId="{90FDA68F-341C-491F-A15E-90B80354FD47}" destId="{5CB8B856-1D36-446D-AB21-4B086C2C3EF9}" srcOrd="4" destOrd="0" presId="urn:microsoft.com/office/officeart/2005/8/layout/vProcess5"/>
    <dgm:cxn modelId="{4783DE26-0940-42A7-9372-F667D28F0857}" type="presParOf" srcId="{90FDA68F-341C-491F-A15E-90B80354FD47}" destId="{CE3F984A-2671-4C25-927C-5659C8E21D85}" srcOrd="5" destOrd="0" presId="urn:microsoft.com/office/officeart/2005/8/layout/vProcess5"/>
    <dgm:cxn modelId="{DB93046E-27BA-4BEA-9C5B-0DA8676D0BE8}" type="presParOf" srcId="{90FDA68F-341C-491F-A15E-90B80354FD47}" destId="{80187D35-BEC3-4203-A9D4-FD0E5E4DE0B4}" srcOrd="6" destOrd="0" presId="urn:microsoft.com/office/officeart/2005/8/layout/vProcess5"/>
    <dgm:cxn modelId="{C47F52B7-F99E-4AEB-9D3C-53702E7AE2A9}" type="presParOf" srcId="{90FDA68F-341C-491F-A15E-90B80354FD47}" destId="{92BE73AC-C6AA-43F6-AC19-D662F482D288}" srcOrd="7" destOrd="0" presId="urn:microsoft.com/office/officeart/2005/8/layout/vProcess5"/>
    <dgm:cxn modelId="{ED2E6741-FB2C-48BB-960A-CFE9B7283200}" type="presParOf" srcId="{90FDA68F-341C-491F-A15E-90B80354FD47}" destId="{EC101EB9-960F-428A-9B93-644479588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is the predicted probability of </a:t>
              </a:r>
              <a14:m>
                <m:oMath xmlns:m="http://schemas.openxmlformats.org/officeDocument/2006/math">
                  <m:r>
                    <a:rPr lang="en-US" sz="3000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for the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  <m:sup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th</m:t>
                      </m:r>
                    </m:sup>
                  </m:sSup>
                </m:oMath>
              </a14:m>
              <a:r>
                <a:rPr lang="en-US" sz="3000" dirty="0"/>
                <a:t> observation</a:t>
              </a:r>
            </a:p>
          </dgm:t>
        </dgm:pt>
      </mc:Choice>
      <mc:Fallback xmlns="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:r>
                <a:rPr lang="en-US" sz="3000" b="0" i="0">
                  <a:latin typeface="Cambria Math" panose="02040503050406030204" pitchFamily="18" charset="0"/>
                </a:rPr>
                <a:t>𝑝 ̂_1𝑖</a:t>
              </a:r>
              <a:r>
                <a:rPr lang="en-US" sz="3000" dirty="0"/>
                <a:t> is the predicted probability of </a:t>
              </a:r>
              <a:r>
                <a:rPr lang="en-US" sz="3000" b="0" i="0">
                  <a:latin typeface="Cambria Math" panose="02040503050406030204" pitchFamily="18" charset="0"/>
                </a:rPr>
                <a:t>𝑦=1</a:t>
              </a:r>
              <a:r>
                <a:rPr lang="en-US" sz="3000" dirty="0"/>
                <a:t> for the </a:t>
              </a:r>
              <a:r>
                <a:rPr lang="en-US" sz="3000" b="0" i="0">
                  <a:latin typeface="Cambria Math" panose="02040503050406030204" pitchFamily="18" charset="0"/>
                </a:rPr>
                <a:t>𝑖^th</a:t>
              </a:r>
              <a:r>
                <a:rPr lang="en-US" sz="3000" dirty="0"/>
                <a:t> observation</a:t>
              </a:r>
            </a:p>
          </dgm:t>
        </dgm:pt>
      </mc:Fallback>
    </mc:AlternateConten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and</a:t>
              </a:r>
              <a:br>
                <a:rPr lang="en-US" sz="30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3000" dirty="0"/>
                <a:t>   </a:t>
              </a:r>
            </a:p>
          </dgm:t>
        </dgm:pt>
      </mc:Choice>
      <mc:Fallback xmlns="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:r>
                <a:rPr lang="en-US" sz="3000" b="0" i="0">
                  <a:latin typeface="Cambria Math" panose="02040503050406030204" pitchFamily="18" charset="0"/>
                </a:rPr>
                <a:t>𝑟_𝑖=1−𝑝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𝑦_1𝑖=1</a:t>
              </a:r>
              <a:r>
                <a:rPr lang="en-US" sz="3000" dirty="0"/>
                <a:t> and</a:t>
              </a:r>
              <a:br>
                <a:rPr lang="en-US" sz="3000" dirty="0"/>
              </a:br>
              <a:r>
                <a:rPr lang="en-US" sz="3000" b="0" i="0">
                  <a:latin typeface="Cambria Math" panose="02040503050406030204" pitchFamily="18" charset="0"/>
                </a:rPr>
                <a:t>𝑟_𝑖=0−𝑝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𝑦_1𝑖=0</a:t>
              </a:r>
              <a:r>
                <a:rPr lang="en-US" sz="3000" dirty="0"/>
                <a:t>   </a:t>
              </a:r>
            </a:p>
          </dgm:t>
        </dgm:pt>
      </mc:Fallback>
    </mc:AlternateConten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DFBDC128-F548-4856-A460-124AB614F2AF}">
      <dgm:prSet phldrT="[Text]" custT="1"/>
      <dgm:spPr>
        <a:blipFill>
          <a:blip xmlns:r="http://schemas.openxmlformats.org/officeDocument/2006/relationships" r:embed="rId1"/>
          <a:stretch>
            <a:fillRect b="-9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6BFD7D6-D601-4856-B998-61FB7C8086EF}">
      <dgm:prSet phldrT="[Text]" custT="1"/>
      <dgm:spPr>
        <a:blipFill>
          <a:blip xmlns:r="http://schemas.openxmlformats.org/officeDocument/2006/relationships" r:embed="rId2"/>
          <a:stretch>
            <a:fillRect b="-4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AD37ED-3E08-40FD-9C32-8EB62F3036F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DB4E-C626-40C2-95CF-C3183BE67DB1}">
      <dgm:prSet phldrT="[Text]"/>
      <dgm:spPr/>
      <dgm:t>
        <a:bodyPr/>
        <a:lstStyle/>
        <a:p>
          <a:r>
            <a:rPr lang="en-US" dirty="0"/>
            <a:t>Cannot</a:t>
          </a:r>
        </a:p>
      </dgm:t>
    </dgm:pt>
    <dgm:pt modelId="{7C387343-3EFA-49D1-9FD9-59D02043F333}" type="parTrans" cxnId="{FF74ED54-EFAC-48F4-98A3-1C2459CE7551}">
      <dgm:prSet/>
      <dgm:spPr/>
      <dgm:t>
        <a:bodyPr/>
        <a:lstStyle/>
        <a:p>
          <a:endParaRPr lang="en-US"/>
        </a:p>
      </dgm:t>
    </dgm:pt>
    <dgm:pt modelId="{ED255861-042D-46CF-94DF-5ED499BD42D6}" type="sibTrans" cxnId="{FF74ED54-EFAC-48F4-98A3-1C2459CE7551}">
      <dgm:prSet/>
      <dgm:spPr/>
      <dgm:t>
        <a:bodyPr/>
        <a:lstStyle/>
        <a:p>
          <a:endParaRPr lang="en-US"/>
        </a:p>
      </dgm:t>
    </dgm:pt>
    <dgm:pt modelId="{98761870-32A8-405D-97F6-998BC81B3795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02EF9B-9183-44E7-B1C1-C39ADE15C959}" type="parTrans" cxnId="{9A4AB196-059B-4E00-9A3E-9CE3808051FC}">
      <dgm:prSet/>
      <dgm:spPr/>
      <dgm:t>
        <a:bodyPr/>
        <a:lstStyle/>
        <a:p>
          <a:endParaRPr lang="en-US"/>
        </a:p>
      </dgm:t>
    </dgm:pt>
    <dgm:pt modelId="{2D9E4676-2B9D-431D-BCA7-89992A3AB7C5}" type="sibTrans" cxnId="{9A4AB196-059B-4E00-9A3E-9CE3808051FC}">
      <dgm:prSet/>
      <dgm:spPr/>
      <dgm:t>
        <a:bodyPr/>
        <a:lstStyle/>
        <a:p>
          <a:endParaRPr lang="en-US"/>
        </a:p>
      </dgm:t>
    </dgm:pt>
    <dgm:pt modelId="{E9643205-6132-43C7-B7E4-2167F59759BC}">
      <dgm:prSet phldrT="[Text]"/>
      <dgm:spPr/>
      <dgm:t>
        <a:bodyPr/>
        <a:lstStyle/>
        <a:p>
          <a:r>
            <a:rPr lang="en-US" dirty="0"/>
            <a:t>In logistic regression because Residual is not a categorical variable</a:t>
          </a:r>
        </a:p>
      </dgm:t>
    </dgm:pt>
    <dgm:pt modelId="{461C0A02-A376-484C-BF6D-35091B219332}" type="parTrans" cxnId="{C15FDD5D-974C-4E29-AECA-DB91D55B1556}">
      <dgm:prSet/>
      <dgm:spPr/>
      <dgm:t>
        <a:bodyPr/>
        <a:lstStyle/>
        <a:p>
          <a:endParaRPr lang="en-US"/>
        </a:p>
      </dgm:t>
    </dgm:pt>
    <dgm:pt modelId="{EB9C931A-2942-405E-BDB4-6C376E359E2C}" type="sibTrans" cxnId="{C15FDD5D-974C-4E29-AECA-DB91D55B1556}">
      <dgm:prSet/>
      <dgm:spPr/>
      <dgm:t>
        <a:bodyPr/>
        <a:lstStyle/>
        <a:p>
          <a:endParaRPr lang="en-US"/>
        </a:p>
      </dgm:t>
    </dgm:pt>
    <dgm:pt modelId="{1F2C2317-10BF-4AD0-A254-BC75BD8BBA57}">
      <dgm:prSet phldrT="[Text]"/>
      <dgm:spPr/>
      <dgm:t>
        <a:bodyPr/>
        <a:lstStyle/>
        <a:p>
          <a:r>
            <a:rPr lang="en-US" dirty="0"/>
            <a:t>May Be</a:t>
          </a:r>
        </a:p>
      </dgm:t>
    </dgm:pt>
    <dgm:pt modelId="{20637CFC-616A-4C18-BDDD-741D4D0E0257}" type="parTrans" cxnId="{8CD4563E-7071-4569-810E-58E1012B6CC6}">
      <dgm:prSet/>
      <dgm:spPr/>
      <dgm:t>
        <a:bodyPr/>
        <a:lstStyle/>
        <a:p>
          <a:endParaRPr lang="en-US"/>
        </a:p>
      </dgm:t>
    </dgm:pt>
    <dgm:pt modelId="{111B4A4B-6B93-451E-AC3D-7CB9A1CC1BF9}" type="sibTrans" cxnId="{8CD4563E-7071-4569-810E-58E1012B6CC6}">
      <dgm:prSet/>
      <dgm:spPr/>
      <dgm:t>
        <a:bodyPr/>
        <a:lstStyle/>
        <a:p>
          <a:endParaRPr lang="en-US"/>
        </a:p>
      </dgm:t>
    </dgm:pt>
    <dgm:pt modelId="{B0D1FA8E-FCF6-4227-A630-19566B223DF7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A49F15-A938-4FB6-BC9F-DF6D090D9416}" type="parTrans" cxnId="{0B1C5118-D3CF-42F1-997D-49B469465804}">
      <dgm:prSet/>
      <dgm:spPr/>
      <dgm:t>
        <a:bodyPr/>
        <a:lstStyle/>
        <a:p>
          <a:endParaRPr lang="en-US"/>
        </a:p>
      </dgm:t>
    </dgm:pt>
    <dgm:pt modelId="{C5729AB9-F659-4383-AA9F-3BCEE841FD41}" type="sibTrans" cxnId="{0B1C5118-D3CF-42F1-997D-49B469465804}">
      <dgm:prSet/>
      <dgm:spPr/>
      <dgm:t>
        <a:bodyPr/>
        <a:lstStyle/>
        <a:p>
          <a:endParaRPr lang="en-US"/>
        </a:p>
      </dgm:t>
    </dgm:pt>
    <dgm:pt modelId="{BEF1876F-16A1-48B8-A61E-F226F06C1C1D}">
      <dgm:prSet phldrT="[Text]"/>
      <dgm:spPr/>
      <dgm:t>
        <a:bodyPr/>
        <a:lstStyle/>
        <a:p>
          <a:r>
            <a:rPr lang="en-US" dirty="0"/>
            <a:t>In regression tree because Residual is an interval variable and the predicted value will always within the range of the Residual</a:t>
          </a:r>
        </a:p>
      </dgm:t>
    </dgm:pt>
    <dgm:pt modelId="{9654F17D-15F7-4E60-A54F-CA998AAA6785}" type="parTrans" cxnId="{B1AB1149-67D9-4986-A841-C5C19EDECBA2}">
      <dgm:prSet/>
      <dgm:spPr/>
      <dgm:t>
        <a:bodyPr/>
        <a:lstStyle/>
        <a:p>
          <a:endParaRPr lang="en-US"/>
        </a:p>
      </dgm:t>
    </dgm:pt>
    <dgm:pt modelId="{ADB45A37-E325-400F-9B7D-0FCDA81814A2}" type="sibTrans" cxnId="{B1AB1149-67D9-4986-A841-C5C19EDECBA2}">
      <dgm:prSet/>
      <dgm:spPr/>
      <dgm:t>
        <a:bodyPr/>
        <a:lstStyle/>
        <a:p>
          <a:endParaRPr lang="en-US"/>
        </a:p>
      </dgm:t>
    </dgm:pt>
    <dgm:pt modelId="{6D1CFB34-34A3-4B8B-82DC-FE9AA50EC988}">
      <dgm:prSet phldrT="[Text]"/>
      <dgm:spPr/>
      <dgm:t>
        <a:bodyPr/>
        <a:lstStyle/>
        <a:p>
          <a:r>
            <a:rPr lang="en-US" dirty="0"/>
            <a:t>In linear regression because Residual is bounded to [-1, 1]</a:t>
          </a:r>
        </a:p>
      </dgm:t>
    </dgm:pt>
    <dgm:pt modelId="{EDCDC5B5-36DA-4E22-AA45-770048D9F2F6}" type="parTrans" cxnId="{AD377D5F-E8F4-4D0E-BCD8-F29E47BB83B5}">
      <dgm:prSet/>
      <dgm:spPr/>
      <dgm:t>
        <a:bodyPr/>
        <a:lstStyle/>
        <a:p>
          <a:endParaRPr lang="en-US"/>
        </a:p>
      </dgm:t>
    </dgm:pt>
    <dgm:pt modelId="{83DFA305-AD8C-43D7-8217-1B1C419941D7}" type="sibTrans" cxnId="{AD377D5F-E8F4-4D0E-BCD8-F29E47BB83B5}">
      <dgm:prSet/>
      <dgm:spPr/>
      <dgm:t>
        <a:bodyPr/>
        <a:lstStyle/>
        <a:p>
          <a:endParaRPr lang="en-US"/>
        </a:p>
      </dgm:t>
    </dgm:pt>
    <dgm:pt modelId="{27CB1C9C-D671-4E51-9CAA-9778FD1915CF}" type="pres">
      <dgm:prSet presAssocID="{93AD37ED-3E08-40FD-9C32-8EB62F3036F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1EBA77F-15C1-433F-B035-A6D4741A5103}" type="pres">
      <dgm:prSet presAssocID="{2675DB4E-C626-40C2-95CF-C3183BE67DB1}" presName="composite" presStyleCnt="0"/>
      <dgm:spPr/>
    </dgm:pt>
    <dgm:pt modelId="{3566F3D2-33E5-494A-BBED-3FA956D3BF27}" type="pres">
      <dgm:prSet presAssocID="{2675DB4E-C626-40C2-95CF-C3183BE67DB1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0B8514-91FD-4BC2-93B7-E93D454FD8E1}" type="pres">
      <dgm:prSet presAssocID="{2675DB4E-C626-40C2-95CF-C3183BE67DB1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769F5F1-11FF-42D5-898B-A4532C983CD9}" type="pres">
      <dgm:prSet presAssocID="{2675DB4E-C626-40C2-95CF-C3183BE67DB1}" presName="Accent" presStyleLbl="parChTrans1D1" presStyleIdx="0" presStyleCnt="2"/>
      <dgm:spPr/>
    </dgm:pt>
    <dgm:pt modelId="{AAEBCF4B-D2BE-40F4-B734-B343DC6CB9DC}" type="pres">
      <dgm:prSet presAssocID="{2675DB4E-C626-40C2-95CF-C3183BE67DB1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3A58378-7EB1-47C1-B44F-11B5EA473F3F}" type="pres">
      <dgm:prSet presAssocID="{ED255861-042D-46CF-94DF-5ED499BD42D6}" presName="sibTrans" presStyleCnt="0"/>
      <dgm:spPr/>
    </dgm:pt>
    <dgm:pt modelId="{B2E1F234-D9FB-4838-B59D-C323F8D449D4}" type="pres">
      <dgm:prSet presAssocID="{1F2C2317-10BF-4AD0-A254-BC75BD8BBA57}" presName="composite" presStyleCnt="0"/>
      <dgm:spPr/>
    </dgm:pt>
    <dgm:pt modelId="{8620FAAB-1CA1-458C-991D-3CD6B035D4A6}" type="pres">
      <dgm:prSet presAssocID="{1F2C2317-10BF-4AD0-A254-BC75BD8BBA57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CE6030F-1A68-4EE3-A9E2-5A2E965A982A}" type="pres">
      <dgm:prSet presAssocID="{1F2C2317-10BF-4AD0-A254-BC75BD8BBA57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C9FC582D-454B-4F1C-8442-AC89EEFB1701}" type="pres">
      <dgm:prSet presAssocID="{1F2C2317-10BF-4AD0-A254-BC75BD8BBA57}" presName="Accent" presStyleLbl="parChTrans1D1" presStyleIdx="1" presStyleCnt="2"/>
      <dgm:spPr/>
    </dgm:pt>
    <dgm:pt modelId="{0DEF9CDB-24DB-4A47-830D-A418491B9F7B}" type="pres">
      <dgm:prSet presAssocID="{1F2C2317-10BF-4AD0-A254-BC75BD8BBA57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B1C5118-D3CF-42F1-997D-49B469465804}" srcId="{1F2C2317-10BF-4AD0-A254-BC75BD8BBA57}" destId="{B0D1FA8E-FCF6-4227-A630-19566B223DF7}" srcOrd="0" destOrd="0" parTransId="{7BA49F15-A938-4FB6-BC9F-DF6D090D9416}" sibTransId="{C5729AB9-F659-4383-AA9F-3BCEE841FD41}"/>
    <dgm:cxn modelId="{1EB88234-5D9C-4807-9C4C-CD0B87EBABFA}" type="presOf" srcId="{6D1CFB34-34A3-4B8B-82DC-FE9AA50EC988}" destId="{AAEBCF4B-D2BE-40F4-B734-B343DC6CB9DC}" srcOrd="0" destOrd="1" presId="urn:microsoft.com/office/officeart/2011/layout/TabList"/>
    <dgm:cxn modelId="{8CD4563E-7071-4569-810E-58E1012B6CC6}" srcId="{93AD37ED-3E08-40FD-9C32-8EB62F3036F7}" destId="{1F2C2317-10BF-4AD0-A254-BC75BD8BBA57}" srcOrd="1" destOrd="0" parTransId="{20637CFC-616A-4C18-BDDD-741D4D0E0257}" sibTransId="{111B4A4B-6B93-451E-AC3D-7CB9A1CC1BF9}"/>
    <dgm:cxn modelId="{C15FDD5D-974C-4E29-AECA-DB91D55B1556}" srcId="{2675DB4E-C626-40C2-95CF-C3183BE67DB1}" destId="{E9643205-6132-43C7-B7E4-2167F59759BC}" srcOrd="1" destOrd="0" parTransId="{461C0A02-A376-484C-BF6D-35091B219332}" sibTransId="{EB9C931A-2942-405E-BDB4-6C376E359E2C}"/>
    <dgm:cxn modelId="{AD377D5F-E8F4-4D0E-BCD8-F29E47BB83B5}" srcId="{2675DB4E-C626-40C2-95CF-C3183BE67DB1}" destId="{6D1CFB34-34A3-4B8B-82DC-FE9AA50EC988}" srcOrd="2" destOrd="0" parTransId="{EDCDC5B5-36DA-4E22-AA45-770048D9F2F6}" sibTransId="{83DFA305-AD8C-43D7-8217-1B1C419941D7}"/>
    <dgm:cxn modelId="{B1AB1149-67D9-4986-A841-C5C19EDECBA2}" srcId="{1F2C2317-10BF-4AD0-A254-BC75BD8BBA57}" destId="{BEF1876F-16A1-48B8-A61E-F226F06C1C1D}" srcOrd="1" destOrd="0" parTransId="{9654F17D-15F7-4E60-A54F-CA998AAA6785}" sibTransId="{ADB45A37-E325-400F-9B7D-0FCDA81814A2}"/>
    <dgm:cxn modelId="{0306A86B-A4D3-44C5-B15C-2A53701D6381}" type="presOf" srcId="{BEF1876F-16A1-48B8-A61E-F226F06C1C1D}" destId="{0DEF9CDB-24DB-4A47-830D-A418491B9F7B}" srcOrd="0" destOrd="0" presId="urn:microsoft.com/office/officeart/2011/layout/TabList"/>
    <dgm:cxn modelId="{367AC94F-D34C-4D1E-866A-394E036BF0C8}" type="presOf" srcId="{98761870-32A8-405D-97F6-998BC81B3795}" destId="{3566F3D2-33E5-494A-BBED-3FA956D3BF27}" srcOrd="0" destOrd="0" presId="urn:microsoft.com/office/officeart/2011/layout/TabList"/>
    <dgm:cxn modelId="{FF74ED54-EFAC-48F4-98A3-1C2459CE7551}" srcId="{93AD37ED-3E08-40FD-9C32-8EB62F3036F7}" destId="{2675DB4E-C626-40C2-95CF-C3183BE67DB1}" srcOrd="0" destOrd="0" parTransId="{7C387343-3EFA-49D1-9FD9-59D02043F333}" sibTransId="{ED255861-042D-46CF-94DF-5ED499BD42D6}"/>
    <dgm:cxn modelId="{02BCB090-71C4-46DA-B162-657E48BCF585}" type="presOf" srcId="{1F2C2317-10BF-4AD0-A254-BC75BD8BBA57}" destId="{8CE6030F-1A68-4EE3-A9E2-5A2E965A982A}" srcOrd="0" destOrd="0" presId="urn:microsoft.com/office/officeart/2011/layout/TabList"/>
    <dgm:cxn modelId="{9A4AB196-059B-4E00-9A3E-9CE3808051FC}" srcId="{2675DB4E-C626-40C2-95CF-C3183BE67DB1}" destId="{98761870-32A8-405D-97F6-998BC81B3795}" srcOrd="0" destOrd="0" parTransId="{7B02EF9B-9183-44E7-B1C1-C39ADE15C959}" sibTransId="{2D9E4676-2B9D-431D-BCA7-89992A3AB7C5}"/>
    <dgm:cxn modelId="{569E38A8-B469-4A3E-A9C9-062537D8A860}" type="presOf" srcId="{B0D1FA8E-FCF6-4227-A630-19566B223DF7}" destId="{8620FAAB-1CA1-458C-991D-3CD6B035D4A6}" srcOrd="0" destOrd="0" presId="urn:microsoft.com/office/officeart/2011/layout/TabList"/>
    <dgm:cxn modelId="{0BF0E5EC-DFC1-4A35-AEE5-557ACE9230FE}" type="presOf" srcId="{93AD37ED-3E08-40FD-9C32-8EB62F3036F7}" destId="{27CB1C9C-D671-4E51-9CAA-9778FD1915CF}" srcOrd="0" destOrd="0" presId="urn:microsoft.com/office/officeart/2011/layout/TabList"/>
    <dgm:cxn modelId="{F4CABCF5-AA63-4D84-B2C9-2F47A3298B7C}" type="presOf" srcId="{E9643205-6132-43C7-B7E4-2167F59759BC}" destId="{AAEBCF4B-D2BE-40F4-B734-B343DC6CB9DC}" srcOrd="0" destOrd="0" presId="urn:microsoft.com/office/officeart/2011/layout/TabList"/>
    <dgm:cxn modelId="{A20933FB-3B6A-403D-B239-4260EBAFD450}" type="presOf" srcId="{2675DB4E-C626-40C2-95CF-C3183BE67DB1}" destId="{430B8514-91FD-4BC2-93B7-E93D454FD8E1}" srcOrd="0" destOrd="0" presId="urn:microsoft.com/office/officeart/2011/layout/TabList"/>
    <dgm:cxn modelId="{501DC98A-D1E0-4873-9526-9AE1BDD9DED3}" type="presParOf" srcId="{27CB1C9C-D671-4E51-9CAA-9778FD1915CF}" destId="{C1EBA77F-15C1-433F-B035-A6D4741A5103}" srcOrd="0" destOrd="0" presId="urn:microsoft.com/office/officeart/2011/layout/TabList"/>
    <dgm:cxn modelId="{3E931844-A8F1-4371-9DDB-AE857195A5A4}" type="presParOf" srcId="{C1EBA77F-15C1-433F-B035-A6D4741A5103}" destId="{3566F3D2-33E5-494A-BBED-3FA956D3BF27}" srcOrd="0" destOrd="0" presId="urn:microsoft.com/office/officeart/2011/layout/TabList"/>
    <dgm:cxn modelId="{A910FE7E-5E4C-405A-8E2F-E8910DC66C3C}" type="presParOf" srcId="{C1EBA77F-15C1-433F-B035-A6D4741A5103}" destId="{430B8514-91FD-4BC2-93B7-E93D454FD8E1}" srcOrd="1" destOrd="0" presId="urn:microsoft.com/office/officeart/2011/layout/TabList"/>
    <dgm:cxn modelId="{4D9579FE-0E9B-43E4-ACB8-3FFC7BE839B2}" type="presParOf" srcId="{C1EBA77F-15C1-433F-B035-A6D4741A5103}" destId="{C769F5F1-11FF-42D5-898B-A4532C983CD9}" srcOrd="2" destOrd="0" presId="urn:microsoft.com/office/officeart/2011/layout/TabList"/>
    <dgm:cxn modelId="{4945489C-6E33-4D7C-9194-16436B968460}" type="presParOf" srcId="{27CB1C9C-D671-4E51-9CAA-9778FD1915CF}" destId="{AAEBCF4B-D2BE-40F4-B734-B343DC6CB9DC}" srcOrd="1" destOrd="0" presId="urn:microsoft.com/office/officeart/2011/layout/TabList"/>
    <dgm:cxn modelId="{1FA12504-9916-4269-995C-FBF7ACE6A76B}" type="presParOf" srcId="{27CB1C9C-D671-4E51-9CAA-9778FD1915CF}" destId="{D3A58378-7EB1-47C1-B44F-11B5EA473F3F}" srcOrd="2" destOrd="0" presId="urn:microsoft.com/office/officeart/2011/layout/TabList"/>
    <dgm:cxn modelId="{79071CA0-5A0D-4CD3-AA58-C680CD96565C}" type="presParOf" srcId="{27CB1C9C-D671-4E51-9CAA-9778FD1915CF}" destId="{B2E1F234-D9FB-4838-B59D-C323F8D449D4}" srcOrd="3" destOrd="0" presId="urn:microsoft.com/office/officeart/2011/layout/TabList"/>
    <dgm:cxn modelId="{7BB585C9-E3C0-43DE-B51A-D5E9338714ED}" type="presParOf" srcId="{B2E1F234-D9FB-4838-B59D-C323F8D449D4}" destId="{8620FAAB-1CA1-458C-991D-3CD6B035D4A6}" srcOrd="0" destOrd="0" presId="urn:microsoft.com/office/officeart/2011/layout/TabList"/>
    <dgm:cxn modelId="{3A8F9088-C98B-42D6-ACF2-7A4F095EA749}" type="presParOf" srcId="{B2E1F234-D9FB-4838-B59D-C323F8D449D4}" destId="{8CE6030F-1A68-4EE3-A9E2-5A2E965A982A}" srcOrd="1" destOrd="0" presId="urn:microsoft.com/office/officeart/2011/layout/TabList"/>
    <dgm:cxn modelId="{CA4D3AB9-A272-4F67-87CC-70F9485CB2F0}" type="presParOf" srcId="{B2E1F234-D9FB-4838-B59D-C323F8D449D4}" destId="{C9FC582D-454B-4F1C-8442-AC89EEFB1701}" srcOrd="2" destOrd="0" presId="urn:microsoft.com/office/officeart/2011/layout/TabList"/>
    <dgm:cxn modelId="{6221FE0A-70D4-4FF4-AABF-99AD701456B5}" type="presParOf" srcId="{27CB1C9C-D671-4E51-9CAA-9778FD1915CF}" destId="{0DEF9CDB-24DB-4A47-830D-A418491B9F7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/>
      <dgm:t>
        <a:bodyPr/>
        <a:lstStyle/>
        <a:p>
          <a:r>
            <a:rPr lang="en-US" sz="2800" dirty="0"/>
            <a:t>Really easy to use and it runs fast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The algorithm works, in theory, with any base learners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Robustness against outliers and extreme values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A9E393F0-A7E0-4312-AF7B-EFB4D1B80031}">
      <dgm:prSet custT="1"/>
      <dgm:spPr/>
      <dgm:t>
        <a:bodyPr/>
        <a:lstStyle/>
        <a:p>
          <a:r>
            <a:rPr lang="en-US" sz="2000" dirty="0"/>
            <a:t>Unnecessary to transform input variables</a:t>
          </a:r>
        </a:p>
      </dgm:t>
    </dgm:pt>
    <dgm:pt modelId="{C085943E-4E3A-4206-ADCE-CDE9BB19913A}" type="parTrans" cxnId="{15673E9C-92EF-4B1F-BFF7-D44D7B6FC345}">
      <dgm:prSet/>
      <dgm:spPr/>
      <dgm:t>
        <a:bodyPr/>
        <a:lstStyle/>
        <a:p>
          <a:endParaRPr lang="en-US"/>
        </a:p>
      </dgm:t>
    </dgm:pt>
    <dgm:pt modelId="{C18EB8D1-E91F-4DB9-A704-69E147B87E88}" type="sibTrans" cxnId="{15673E9C-92EF-4B1F-BFF7-D44D7B6FC345}">
      <dgm:prSet/>
      <dgm:spPr/>
      <dgm:t>
        <a:bodyPr/>
        <a:lstStyle/>
        <a:p>
          <a:endParaRPr lang="en-US"/>
        </a:p>
      </dgm:t>
    </dgm:pt>
    <dgm:pt modelId="{20F74AEC-7AA9-4AD6-91C1-EA22A278B356}">
      <dgm:prSet custT="1"/>
      <dgm:spPr/>
      <dgm:t>
        <a:bodyPr/>
        <a:lstStyle/>
        <a:p>
          <a:r>
            <a:rPr lang="en-US" sz="2000" dirty="0"/>
            <a:t>A built-in mechanism to select input variables</a:t>
          </a:r>
        </a:p>
      </dgm:t>
    </dgm:pt>
    <dgm:pt modelId="{79DE726E-1617-488F-AB23-77840C9903E2}" type="parTrans" cxnId="{B6570FD3-44C7-461E-B696-71704F05DED0}">
      <dgm:prSet/>
      <dgm:spPr/>
      <dgm:t>
        <a:bodyPr/>
        <a:lstStyle/>
        <a:p>
          <a:endParaRPr lang="en-US"/>
        </a:p>
      </dgm:t>
    </dgm:pt>
    <dgm:pt modelId="{7F49DA4D-C7B2-4835-90F7-2FB5F28D309E}" type="sibTrans" cxnId="{B6570FD3-44C7-461E-B696-71704F05DED0}">
      <dgm:prSet/>
      <dgm:spPr/>
      <dgm:t>
        <a:bodyPr/>
        <a:lstStyle/>
        <a:p>
          <a:endParaRPr lang="en-US"/>
        </a:p>
      </dgm:t>
    </dgm:pt>
    <dgm:pt modelId="{E426BDC1-28F8-4C5B-A026-2903D2180ECE}">
      <dgm:prSet custT="1"/>
      <dgm:spPr/>
      <dgm:t>
        <a:bodyPr/>
        <a:lstStyle/>
        <a:p>
          <a:r>
            <a:rPr lang="en-US" sz="2000" dirty="0"/>
            <a:t>Ability to handle missing values in input variables (depends on implementation)</a:t>
          </a:r>
        </a:p>
      </dgm:t>
    </dgm:pt>
    <dgm:pt modelId="{F66BBE69-6422-4957-B015-A26BCF0A5B91}" type="parTrans" cxnId="{3C146238-F179-4DBD-9D1F-74D0F9375B5E}">
      <dgm:prSet/>
      <dgm:spPr/>
      <dgm:t>
        <a:bodyPr/>
        <a:lstStyle/>
        <a:p>
          <a:endParaRPr lang="en-US"/>
        </a:p>
      </dgm:t>
    </dgm:pt>
    <dgm:pt modelId="{8B6E9F73-E1C1-44C3-B52D-57586954994B}" type="sibTrans" cxnId="{3C146238-F179-4DBD-9D1F-74D0F9375B5E}">
      <dgm:prSet/>
      <dgm:spPr/>
      <dgm:t>
        <a:bodyPr/>
        <a:lstStyle/>
        <a:p>
          <a:endParaRPr lang="en-US"/>
        </a:p>
      </dgm:t>
    </dgm:pt>
    <dgm:pt modelId="{55D6FFA3-79D4-42ED-919D-54C823803FEF}">
      <dgm:prSet custT="1"/>
      <dgm:spPr/>
      <dgm:t>
        <a:bodyPr/>
        <a:lstStyle/>
        <a:p>
          <a:r>
            <a:rPr lang="en-US" sz="2000" dirty="0"/>
            <a:t>Avoids the often confusing choices of convergence criteria (because, it basically have none, except the number of boosting steps)</a:t>
          </a:r>
        </a:p>
      </dgm:t>
    </dgm:pt>
    <dgm:pt modelId="{E7A89881-23D2-4440-B88F-6503B3872474}" type="parTrans" cxnId="{5B166613-6D14-4786-B176-17A9672FE978}">
      <dgm:prSet/>
      <dgm:spPr/>
      <dgm:t>
        <a:bodyPr/>
        <a:lstStyle/>
        <a:p>
          <a:endParaRPr lang="en-US"/>
        </a:p>
      </dgm:t>
    </dgm:pt>
    <dgm:pt modelId="{283B357E-0D8C-4EA6-91C1-ED3491212AFC}" type="sibTrans" cxnId="{5B166613-6D14-4786-B176-17A9672FE978}">
      <dgm:prSet/>
      <dgm:spPr/>
      <dgm:t>
        <a:bodyPr/>
        <a:lstStyle/>
        <a:p>
          <a:endParaRPr lang="en-US"/>
        </a:p>
      </dgm:t>
    </dgm:pt>
    <dgm:pt modelId="{167C5C85-119E-4276-BDB9-A7CF03A10DA9}">
      <dgm:prSet custT="1"/>
      <dgm:spPr/>
      <dgm:t>
        <a:bodyPr/>
        <a:lstStyle/>
        <a:p>
          <a:r>
            <a:rPr lang="en-US" sz="2000" dirty="0"/>
            <a:t>It does not rely on the original learning algorithm to gain improvement</a:t>
          </a:r>
        </a:p>
      </dgm:t>
    </dgm:pt>
    <dgm:pt modelId="{72CF1CD7-6AF1-4788-B284-93F84C428E93}" type="parTrans" cxnId="{E817E3E5-C051-4C26-9219-7E00D2130490}">
      <dgm:prSet/>
      <dgm:spPr/>
      <dgm:t>
        <a:bodyPr/>
        <a:lstStyle/>
        <a:p>
          <a:endParaRPr lang="en-US"/>
        </a:p>
      </dgm:t>
    </dgm:pt>
    <dgm:pt modelId="{F9E2963E-8904-4E76-9BC0-6CAABD25F9CA}" type="sibTrans" cxnId="{E817E3E5-C051-4C26-9219-7E00D2130490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5B166613-6D14-4786-B176-17A9672FE978}" srcId="{5B5CB1B4-F74D-4B47-9FD4-E1FE4F90B3A0}" destId="{55D6FFA3-79D4-42ED-919D-54C823803FEF}" srcOrd="1" destOrd="0" parTransId="{E7A89881-23D2-4440-B88F-6503B3872474}" sibTransId="{283B357E-0D8C-4EA6-91C1-ED3491212AFC}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3C146238-F179-4DBD-9D1F-74D0F9375B5E}" srcId="{2BE99AA4-EB3C-407C-B6EA-D4CF9ED0D172}" destId="{E426BDC1-28F8-4C5B-A026-2903D2180ECE}" srcOrd="3" destOrd="0" parTransId="{F66BBE69-6422-4957-B015-A26BCF0A5B91}" sibTransId="{8B6E9F73-E1C1-44C3-B52D-57586954994B}"/>
    <dgm:cxn modelId="{8EC28D45-29F2-46A0-B771-CFC4C889F29E}" type="presOf" srcId="{A9E393F0-A7E0-4312-AF7B-EFB4D1B80031}" destId="{50553B2D-D752-4F17-AA00-9FC256FC634D}" srcOrd="0" destOrd="1" presId="urn:microsoft.com/office/officeart/2005/8/layout/vList2"/>
    <dgm:cxn modelId="{65FA486A-2073-4EE1-B007-856C3702E642}" type="presOf" srcId="{55D6FFA3-79D4-42ED-919D-54C823803FEF}" destId="{F7EA5E39-83FF-4CE8-BE9F-97D1198D067C}" srcOrd="0" destOrd="1" presId="urn:microsoft.com/office/officeart/2005/8/layout/vList2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F19C695-9EA3-46FA-826A-7FC4626E58A9}" type="presOf" srcId="{20F74AEC-7AA9-4AD6-91C1-EA22A278B356}" destId="{50553B2D-D752-4F17-AA00-9FC256FC634D}" srcOrd="0" destOrd="2" presId="urn:microsoft.com/office/officeart/2005/8/layout/vList2"/>
    <dgm:cxn modelId="{15673E9C-92EF-4B1F-BFF7-D44D7B6FC345}" srcId="{2BE99AA4-EB3C-407C-B6EA-D4CF9ED0D172}" destId="{A9E393F0-A7E0-4312-AF7B-EFB4D1B80031}" srcOrd="1" destOrd="0" parTransId="{C085943E-4E3A-4206-ADCE-CDE9BB19913A}" sibTransId="{C18EB8D1-E91F-4DB9-A704-69E147B87E88}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20A21DAC-5EC1-475E-A6FA-13E7EB51EAD9}" type="presOf" srcId="{E426BDC1-28F8-4C5B-A026-2903D2180ECE}" destId="{50553B2D-D752-4F17-AA00-9FC256FC634D}" srcOrd="0" destOrd="3" presId="urn:microsoft.com/office/officeart/2005/8/layout/vList2"/>
    <dgm:cxn modelId="{B6570FD3-44C7-461E-B696-71704F05DED0}" srcId="{2BE99AA4-EB3C-407C-B6EA-D4CF9ED0D172}" destId="{20F74AEC-7AA9-4AD6-91C1-EA22A278B356}" srcOrd="2" destOrd="0" parTransId="{79DE726E-1617-488F-AB23-77840C9903E2}" sibTransId="{7F49DA4D-C7B2-4835-90F7-2FB5F28D3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817E3E5-C051-4C26-9219-7E00D2130490}" srcId="{5B5CB1B4-F74D-4B47-9FD4-E1FE4F90B3A0}" destId="{167C5C85-119E-4276-BDB9-A7CF03A10DA9}" srcOrd="2" destOrd="0" parTransId="{72CF1CD7-6AF1-4788-B284-93F84C428E93}" sibTransId="{F9E2963E-8904-4E76-9BC0-6CAABD25F9CA}"/>
    <dgm:cxn modelId="{A80D02FD-16AC-472B-94BC-9841FF4492F0}" type="presOf" srcId="{167C5C85-119E-4276-BDB9-A7CF03A10DA9}" destId="{F7EA5E39-83FF-4CE8-BE9F-97D1198D067C}" srcOrd="0" destOrd="2" presId="urn:microsoft.com/office/officeart/2005/8/layout/vList2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Challenges in deployment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Produced many base learners like most Bagging and the AdaBoost algorithm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unfavorable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Inaccuracy due to not enough terminal nodes for smaller trees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9B57BD58-9B1A-486C-AD3F-CCBA25E6D0B9}">
      <dgm:prSet phldrT="[Text]" custT="1"/>
      <dgm:spPr/>
      <dgm:t>
        <a:bodyPr/>
        <a:lstStyle/>
        <a:p>
          <a:r>
            <a:rPr lang="en-US" sz="2000" dirty="0"/>
            <a:t>Special attention is needed to ensure all base learners return valid scores</a:t>
          </a:r>
        </a:p>
      </dgm:t>
    </dgm:pt>
    <dgm:pt modelId="{C126A973-2E7E-4983-9A71-0EDD12120F70}" type="parTrans" cxnId="{AE704C26-F5F8-48A1-95EA-D4E0E5AB11D2}">
      <dgm:prSet/>
      <dgm:spPr/>
      <dgm:t>
        <a:bodyPr/>
        <a:lstStyle/>
        <a:p>
          <a:endParaRPr lang="en-US"/>
        </a:p>
      </dgm:t>
    </dgm:pt>
    <dgm:pt modelId="{8B262BEA-DC39-4B9D-A09E-347224961864}" type="sibTrans" cxnId="{AE704C26-F5F8-48A1-95EA-D4E0E5AB11D2}">
      <dgm:prSet/>
      <dgm:spPr/>
      <dgm:t>
        <a:bodyPr/>
        <a:lstStyle/>
        <a:p>
          <a:endParaRPr lang="en-US"/>
        </a:p>
      </dgm:t>
    </dgm:pt>
    <dgm:pt modelId="{9B455CB3-3A7E-413C-8268-2BF99B42F14F}">
      <dgm:prSet custT="1"/>
      <dgm:spPr/>
      <dgm:t>
        <a:bodyPr/>
        <a:lstStyle/>
        <a:p>
          <a:r>
            <a:rPr lang="en-US" sz="2000" dirty="0"/>
            <a:t>Instability due to overfitting for larger trees</a:t>
          </a:r>
        </a:p>
      </dgm:t>
    </dgm:pt>
    <dgm:pt modelId="{5874509A-F141-4661-977A-D39546857701}" type="parTrans" cxnId="{C7674DBB-632D-4D64-9B9A-3AB2AC1A313F}">
      <dgm:prSet/>
      <dgm:spPr/>
      <dgm:t>
        <a:bodyPr/>
        <a:lstStyle/>
        <a:p>
          <a:endParaRPr lang="en-US"/>
        </a:p>
      </dgm:t>
    </dgm:pt>
    <dgm:pt modelId="{F2645CEF-602C-4FC3-BA56-72A84716A09E}" type="sibTrans" cxnId="{C7674DBB-632D-4D64-9B9A-3AB2AC1A313F}">
      <dgm:prSet/>
      <dgm:spPr/>
      <dgm:t>
        <a:bodyPr/>
        <a:lstStyle/>
        <a:p>
          <a:endParaRPr lang="en-US"/>
        </a:p>
      </dgm:t>
    </dgm:pt>
    <dgm:pt modelId="{E12C0B00-6559-4123-A52F-6D0AE9E561F4}">
      <dgm:prSet custT="1"/>
      <dgm:spPr/>
      <dgm:t>
        <a:bodyPr/>
        <a:lstStyle/>
        <a:p>
          <a:r>
            <a:rPr lang="en-US" sz="2000" dirty="0"/>
            <a:t>Often competing choices of specifying a tree, e.g., maximum number of nodes, maximum number of depths, minimum observations in a node, etc.</a:t>
          </a:r>
        </a:p>
      </dgm:t>
    </dgm:pt>
    <dgm:pt modelId="{3862324E-206A-4683-A8C9-7E873358A94D}" type="parTrans" cxnId="{69BAA0FF-E2E0-4784-A4E4-8F25FD487CC3}">
      <dgm:prSet/>
      <dgm:spPr/>
      <dgm:t>
        <a:bodyPr/>
        <a:lstStyle/>
        <a:p>
          <a:endParaRPr lang="en-US"/>
        </a:p>
      </dgm:t>
    </dgm:pt>
    <dgm:pt modelId="{A1811FF1-574B-4B82-99E4-46F1BA5C2D6D}" type="sibTrans" cxnId="{69BAA0FF-E2E0-4784-A4E4-8F25FD487CC3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D526C20B-86A6-4C0B-A245-609B95E89998}" type="presOf" srcId="{9B57BD58-9B1A-486C-AD3F-CCBA25E6D0B9}" destId="{F7EA5E39-83FF-4CE8-BE9F-97D1198D067C}" srcOrd="0" destOrd="1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AE704C26-F5F8-48A1-95EA-D4E0E5AB11D2}" srcId="{5B5CB1B4-F74D-4B47-9FD4-E1FE4F90B3A0}" destId="{9B57BD58-9B1A-486C-AD3F-CCBA25E6D0B9}" srcOrd="1" destOrd="0" parTransId="{C126A973-2E7E-4983-9A71-0EDD12120F70}" sibTransId="{8B262BEA-DC39-4B9D-A09E-347224961864}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AE6899D-6B87-4CB1-9348-9FFBC9503D41}" type="presOf" srcId="{E12C0B00-6559-4123-A52F-6D0AE9E561F4}" destId="{50553B2D-D752-4F17-AA00-9FC256FC634D}" srcOrd="0" destOrd="2" presId="urn:microsoft.com/office/officeart/2005/8/layout/vList2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C7674DBB-632D-4D64-9B9A-3AB2AC1A313F}" srcId="{2BE99AA4-EB3C-407C-B6EA-D4CF9ED0D172}" destId="{9B455CB3-3A7E-413C-8268-2BF99B42F14F}" srcOrd="1" destOrd="0" parTransId="{5874509A-F141-4661-977A-D39546857701}" sibTransId="{F2645CEF-602C-4FC3-BA56-72A84716A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4740CE6-CB6C-4FAD-A08F-AE969CFFCA29}" type="presOf" srcId="{9B455CB3-3A7E-413C-8268-2BF99B42F14F}" destId="{50553B2D-D752-4F17-AA00-9FC256FC634D}" srcOrd="0" destOrd="1" presId="urn:microsoft.com/office/officeart/2005/8/layout/vList2"/>
    <dgm:cxn modelId="{69BAA0FF-E2E0-4784-A4E4-8F25FD487CC3}" srcId="{2BE99AA4-EB3C-407C-B6EA-D4CF9ED0D172}" destId="{E12C0B00-6559-4123-A52F-6D0AE9E561F4}" srcOrd="2" destOrd="0" parTransId="{3862324E-206A-4683-A8C9-7E873358A94D}" sibTransId="{A1811FF1-574B-4B82-99E4-46F1BA5C2D6D}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2FC8F6-8D87-4DF3-B576-14ACDE5F480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3D2EA-F97B-47ED-90F2-7255BA6DC276}">
      <dgm:prSet phldrT="[Text]"/>
      <dgm:spPr/>
      <dgm:t>
        <a:bodyPr/>
        <a:lstStyle/>
        <a:p>
          <a:r>
            <a:rPr lang="en-US" dirty="0"/>
            <a:t>Chen, </a:t>
          </a:r>
          <a:r>
            <a:rPr lang="en-US" dirty="0" err="1"/>
            <a:t>Tianqi</a:t>
          </a:r>
          <a:endParaRPr lang="en-US" dirty="0"/>
        </a:p>
      </dgm:t>
    </dgm:pt>
    <dgm:pt modelId="{DDB4070C-E391-4282-B86E-2373B8112F88}" type="parTrans" cxnId="{F4F5306F-8B10-4B04-809E-F4AAB9168275}">
      <dgm:prSet/>
      <dgm:spPr/>
      <dgm:t>
        <a:bodyPr/>
        <a:lstStyle/>
        <a:p>
          <a:endParaRPr lang="en-US"/>
        </a:p>
      </dgm:t>
    </dgm:pt>
    <dgm:pt modelId="{B8985179-C0B0-4CCD-90F5-3B0837DC8285}" type="sibTrans" cxnId="{F4F5306F-8B10-4B04-809E-F4AAB9168275}">
      <dgm:prSet/>
      <dgm:spPr/>
      <dgm:t>
        <a:bodyPr/>
        <a:lstStyle/>
        <a:p>
          <a:endParaRPr lang="en-US"/>
        </a:p>
      </dgm:t>
    </dgm:pt>
    <dgm:pt modelId="{D6347A55-95C1-4BC6-9B33-8E9197C0D6E9}">
      <dgm:prSet phldrT="[Text]"/>
      <dgm:spPr/>
      <dgm:t>
        <a:bodyPr/>
        <a:lstStyle/>
        <a:p>
          <a:r>
            <a:rPr lang="en-US" dirty="0"/>
            <a:t>Currently at OctoML.ai</a:t>
          </a:r>
        </a:p>
      </dgm:t>
    </dgm:pt>
    <dgm:pt modelId="{5F685FCC-4D2A-448D-B70D-14E4702DBE5F}" type="parTrans" cxnId="{B9CE1E5E-1454-4104-9034-8B759428E089}">
      <dgm:prSet/>
      <dgm:spPr/>
      <dgm:t>
        <a:bodyPr/>
        <a:lstStyle/>
        <a:p>
          <a:endParaRPr lang="en-US"/>
        </a:p>
      </dgm:t>
    </dgm:pt>
    <dgm:pt modelId="{2C426A7A-7035-47BD-9D14-B5269FCD5838}" type="sibTrans" cxnId="{B9CE1E5E-1454-4104-9034-8B759428E089}">
      <dgm:prSet/>
      <dgm:spPr/>
      <dgm:t>
        <a:bodyPr/>
        <a:lstStyle/>
        <a:p>
          <a:endParaRPr lang="en-US"/>
        </a:p>
      </dgm:t>
    </dgm:pt>
    <dgm:pt modelId="{CA8B6C44-23E5-4361-8B98-61A1A2BA41D4}">
      <dgm:prSet phldrT="[Text]"/>
      <dgm:spPr/>
      <dgm:t>
        <a:bodyPr/>
        <a:lstStyle/>
        <a:p>
          <a:r>
            <a:rPr lang="en-US" dirty="0" err="1"/>
            <a:t>Guestrin</a:t>
          </a:r>
          <a:r>
            <a:rPr lang="en-US" dirty="0"/>
            <a:t>, Carlos</a:t>
          </a:r>
        </a:p>
      </dgm:t>
    </dgm:pt>
    <dgm:pt modelId="{0490E798-4D00-4A09-AB9A-17E77A62F40F}" type="parTrans" cxnId="{2D459772-E680-4BDA-837B-8A377EB23347}">
      <dgm:prSet/>
      <dgm:spPr/>
      <dgm:t>
        <a:bodyPr/>
        <a:lstStyle/>
        <a:p>
          <a:endParaRPr lang="en-US"/>
        </a:p>
      </dgm:t>
    </dgm:pt>
    <dgm:pt modelId="{F8DA7E9A-1F9B-42FA-AC09-8444CC6EEFF2}" type="sibTrans" cxnId="{2D459772-E680-4BDA-837B-8A377EB23347}">
      <dgm:prSet/>
      <dgm:spPr/>
      <dgm:t>
        <a:bodyPr/>
        <a:lstStyle/>
        <a:p>
          <a:endParaRPr lang="en-US"/>
        </a:p>
      </dgm:t>
    </dgm:pt>
    <dgm:pt modelId="{7412509D-9137-45B8-843C-2A3412A90392}">
      <dgm:prSet phldrT="[Text]"/>
      <dgm:spPr/>
      <dgm:t>
        <a:bodyPr/>
        <a:lstStyle/>
        <a:p>
          <a:r>
            <a:rPr lang="en-US" dirty="0"/>
            <a:t>Amazon Professorship in Machine Learning - 1, Paul G. Allen School of Computer Science &amp; Engineering, University of Washington</a:t>
          </a:r>
        </a:p>
      </dgm:t>
    </dgm:pt>
    <dgm:pt modelId="{C75EA9B5-9EF5-4476-876B-D8F3300F49DC}" type="parTrans" cxnId="{CEC1253D-5EB6-4D27-BF14-817310ECB7E8}">
      <dgm:prSet/>
      <dgm:spPr/>
      <dgm:t>
        <a:bodyPr/>
        <a:lstStyle/>
        <a:p>
          <a:endParaRPr lang="en-US"/>
        </a:p>
      </dgm:t>
    </dgm:pt>
    <dgm:pt modelId="{E5E758F3-D3BD-4825-B9DE-1D67ED472ED0}" type="sibTrans" cxnId="{CEC1253D-5EB6-4D27-BF14-817310ECB7E8}">
      <dgm:prSet/>
      <dgm:spPr/>
      <dgm:t>
        <a:bodyPr/>
        <a:lstStyle/>
        <a:p>
          <a:endParaRPr lang="en-US"/>
        </a:p>
      </dgm:t>
    </dgm:pt>
    <dgm:pt modelId="{37A5594D-30ED-46FD-87DA-FDFCB68ED7D4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https://www.cs.washington.edu/people/faculty/guestrin/ </a:t>
          </a:r>
          <a:endParaRPr lang="en-US" dirty="0"/>
        </a:p>
      </dgm:t>
    </dgm:pt>
    <dgm:pt modelId="{C6D6533B-404C-46D0-A8A9-6B845DF86AA5}" type="parTrans" cxnId="{8DE57890-B263-4A42-9EF5-1B5EA10E4A2F}">
      <dgm:prSet/>
      <dgm:spPr/>
      <dgm:t>
        <a:bodyPr/>
        <a:lstStyle/>
        <a:p>
          <a:endParaRPr lang="en-US"/>
        </a:p>
      </dgm:t>
    </dgm:pt>
    <dgm:pt modelId="{19C01750-89AB-49C8-ADCB-B833C519E127}" type="sibTrans" cxnId="{8DE57890-B263-4A42-9EF5-1B5EA10E4A2F}">
      <dgm:prSet/>
      <dgm:spPr/>
      <dgm:t>
        <a:bodyPr/>
        <a:lstStyle/>
        <a:p>
          <a:endParaRPr lang="en-US"/>
        </a:p>
      </dgm:t>
    </dgm:pt>
    <dgm:pt modelId="{B54AD47C-D8CB-4B60-AF66-1D0F7BD54A93}">
      <dgm:prSet phldrT="[Text]"/>
      <dgm:spPr/>
      <dgm:t>
        <a:bodyPr/>
        <a:lstStyle/>
        <a:p>
          <a:r>
            <a:rPr lang="en-US" dirty="0"/>
            <a:t>Ph.D., 2019, University of Washington</a:t>
          </a:r>
        </a:p>
      </dgm:t>
    </dgm:pt>
    <dgm:pt modelId="{CBEE1E5C-1AC9-4A93-814F-4FC26401BC23}" type="parTrans" cxnId="{2DD605E9-B51C-4633-BA8C-76C61816F182}">
      <dgm:prSet/>
      <dgm:spPr/>
      <dgm:t>
        <a:bodyPr/>
        <a:lstStyle/>
        <a:p>
          <a:endParaRPr lang="en-US"/>
        </a:p>
      </dgm:t>
    </dgm:pt>
    <dgm:pt modelId="{8AF6C738-D279-4838-B65C-B9E02BAE4672}" type="sibTrans" cxnId="{2DD605E9-B51C-4633-BA8C-76C61816F182}">
      <dgm:prSet/>
      <dgm:spPr/>
      <dgm:t>
        <a:bodyPr/>
        <a:lstStyle/>
        <a:p>
          <a:endParaRPr lang="en-US"/>
        </a:p>
      </dgm:t>
    </dgm:pt>
    <dgm:pt modelId="{88A6BC3B-7E03-4F1F-9208-152555005F3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https://tqchen.com/</a:t>
          </a:r>
          <a:r>
            <a:rPr lang="en-US" dirty="0"/>
            <a:t> </a:t>
          </a:r>
        </a:p>
      </dgm:t>
    </dgm:pt>
    <dgm:pt modelId="{1B15F66A-D27F-4434-BCB3-3AD2D13CA856}" type="parTrans" cxnId="{40FDB07A-ADC7-4CF3-BAC8-866ADF23A370}">
      <dgm:prSet/>
      <dgm:spPr/>
      <dgm:t>
        <a:bodyPr/>
        <a:lstStyle/>
        <a:p>
          <a:endParaRPr lang="en-US"/>
        </a:p>
      </dgm:t>
    </dgm:pt>
    <dgm:pt modelId="{2C82892C-680D-485A-863A-72DEE9F4B6C7}" type="sibTrans" cxnId="{40FDB07A-ADC7-4CF3-BAC8-866ADF23A370}">
      <dgm:prSet/>
      <dgm:spPr/>
      <dgm:t>
        <a:bodyPr/>
        <a:lstStyle/>
        <a:p>
          <a:endParaRPr lang="en-US"/>
        </a:p>
      </dgm:t>
    </dgm:pt>
    <dgm:pt modelId="{68784A27-9309-4957-8AEA-BCA42262F9CA}" type="pres">
      <dgm:prSet presAssocID="{8C2FC8F6-8D87-4DF3-B576-14ACDE5F4804}" presName="linear" presStyleCnt="0">
        <dgm:presLayoutVars>
          <dgm:dir/>
          <dgm:resizeHandles val="exact"/>
        </dgm:presLayoutVars>
      </dgm:prSet>
      <dgm:spPr/>
    </dgm:pt>
    <dgm:pt modelId="{028C813A-053E-400F-9A6F-65B439857612}" type="pres">
      <dgm:prSet presAssocID="{7903D2EA-F97B-47ED-90F2-7255BA6DC276}" presName="comp" presStyleCnt="0"/>
      <dgm:spPr/>
    </dgm:pt>
    <dgm:pt modelId="{6189EFE9-C594-4E20-A94B-C78ECB291EA5}" type="pres">
      <dgm:prSet presAssocID="{7903D2EA-F97B-47ED-90F2-7255BA6DC276}" presName="box" presStyleLbl="node1" presStyleIdx="0" presStyleCnt="2"/>
      <dgm:spPr/>
    </dgm:pt>
    <dgm:pt modelId="{D355FE8A-40D1-4249-A0A6-D330D9BCA06C}" type="pres">
      <dgm:prSet presAssocID="{7903D2EA-F97B-47ED-90F2-7255BA6DC276}" presName="img" presStyleLbl="fgImgPlace1" presStyleIdx="0" presStyleCnt="2"/>
      <dgm:spPr>
        <a:blipFill rotWithShape="1">
          <a:blip xmlns:r="http://schemas.openxmlformats.org/officeDocument/2006/relationships" r:embed="rId3"/>
          <a:srcRect/>
          <a:stretch>
            <a:fillRect t="-44000" b="-44000"/>
          </a:stretch>
        </a:blipFill>
      </dgm:spPr>
    </dgm:pt>
    <dgm:pt modelId="{5A77F371-9D29-4862-84D1-43C0C66367B2}" type="pres">
      <dgm:prSet presAssocID="{7903D2EA-F97B-47ED-90F2-7255BA6DC276}" presName="text" presStyleLbl="node1" presStyleIdx="0" presStyleCnt="2">
        <dgm:presLayoutVars>
          <dgm:bulletEnabled val="1"/>
        </dgm:presLayoutVars>
      </dgm:prSet>
      <dgm:spPr/>
    </dgm:pt>
    <dgm:pt modelId="{99B60657-368A-48F3-BF33-4198997831CA}" type="pres">
      <dgm:prSet presAssocID="{B8985179-C0B0-4CCD-90F5-3B0837DC8285}" presName="spacer" presStyleCnt="0"/>
      <dgm:spPr/>
    </dgm:pt>
    <dgm:pt modelId="{987470A1-3787-4BF5-850E-3CC88AE2FBAD}" type="pres">
      <dgm:prSet presAssocID="{CA8B6C44-23E5-4361-8B98-61A1A2BA41D4}" presName="comp" presStyleCnt="0"/>
      <dgm:spPr/>
    </dgm:pt>
    <dgm:pt modelId="{CAFAD9B4-6115-4538-872F-1FA0D673CA2D}" type="pres">
      <dgm:prSet presAssocID="{CA8B6C44-23E5-4361-8B98-61A1A2BA41D4}" presName="box" presStyleLbl="node1" presStyleIdx="1" presStyleCnt="2"/>
      <dgm:spPr/>
    </dgm:pt>
    <dgm:pt modelId="{79EA3228-FF93-4960-B744-E518E5B7B699}" type="pres">
      <dgm:prSet presAssocID="{CA8B6C44-23E5-4361-8B98-61A1A2BA41D4}" presName="img" presStyleLbl="fgImgPlace1" presStyleIdx="1" presStyleCnt="2"/>
      <dgm:spPr>
        <a:blipFill rotWithShape="1">
          <a:blip xmlns:r="http://schemas.openxmlformats.org/officeDocument/2006/relationships" r:embed="rId4"/>
          <a:srcRect/>
          <a:stretch>
            <a:fillRect t="-34000" b="-34000"/>
          </a:stretch>
        </a:blipFill>
      </dgm:spPr>
    </dgm:pt>
    <dgm:pt modelId="{7C817618-EA45-4041-80FC-669C5DBF1345}" type="pres">
      <dgm:prSet presAssocID="{CA8B6C44-23E5-4361-8B98-61A1A2BA41D4}" presName="text" presStyleLbl="node1" presStyleIdx="1" presStyleCnt="2">
        <dgm:presLayoutVars>
          <dgm:bulletEnabled val="1"/>
        </dgm:presLayoutVars>
      </dgm:prSet>
      <dgm:spPr/>
    </dgm:pt>
  </dgm:ptLst>
  <dgm:cxnLst>
    <dgm:cxn modelId="{893A8506-895B-4976-BE55-8465C111C4B3}" type="presOf" srcId="{8C2FC8F6-8D87-4DF3-B576-14ACDE5F4804}" destId="{68784A27-9309-4957-8AEA-BCA42262F9CA}" srcOrd="0" destOrd="0" presId="urn:microsoft.com/office/officeart/2005/8/layout/vList4"/>
    <dgm:cxn modelId="{AA5C0714-C2A4-444C-A6D6-97A6832D2955}" type="presOf" srcId="{CA8B6C44-23E5-4361-8B98-61A1A2BA41D4}" destId="{7C817618-EA45-4041-80FC-669C5DBF1345}" srcOrd="1" destOrd="0" presId="urn:microsoft.com/office/officeart/2005/8/layout/vList4"/>
    <dgm:cxn modelId="{CEC1253D-5EB6-4D27-BF14-817310ECB7E8}" srcId="{CA8B6C44-23E5-4361-8B98-61A1A2BA41D4}" destId="{7412509D-9137-45B8-843C-2A3412A90392}" srcOrd="0" destOrd="0" parTransId="{C75EA9B5-9EF5-4476-876B-D8F3300F49DC}" sibTransId="{E5E758F3-D3BD-4825-B9DE-1D67ED472ED0}"/>
    <dgm:cxn modelId="{8304213F-2EEC-40D9-841D-E5B6BF860B97}" type="presOf" srcId="{B54AD47C-D8CB-4B60-AF66-1D0F7BD54A93}" destId="{5A77F371-9D29-4862-84D1-43C0C66367B2}" srcOrd="1" destOrd="1" presId="urn:microsoft.com/office/officeart/2005/8/layout/vList4"/>
    <dgm:cxn modelId="{4C315E3F-4382-4B08-ABC5-7CEC0F97D952}" type="presOf" srcId="{37A5594D-30ED-46FD-87DA-FDFCB68ED7D4}" destId="{CAFAD9B4-6115-4538-872F-1FA0D673CA2D}" srcOrd="0" destOrd="2" presId="urn:microsoft.com/office/officeart/2005/8/layout/vList4"/>
    <dgm:cxn modelId="{B9CE1E5E-1454-4104-9034-8B759428E089}" srcId="{7903D2EA-F97B-47ED-90F2-7255BA6DC276}" destId="{D6347A55-95C1-4BC6-9B33-8E9197C0D6E9}" srcOrd="1" destOrd="0" parTransId="{5F685FCC-4D2A-448D-B70D-14E4702DBE5F}" sibTransId="{2C426A7A-7035-47BD-9D14-B5269FCD5838}"/>
    <dgm:cxn modelId="{EB9FB846-6819-45CA-B395-B8A216816079}" type="presOf" srcId="{CA8B6C44-23E5-4361-8B98-61A1A2BA41D4}" destId="{CAFAD9B4-6115-4538-872F-1FA0D673CA2D}" srcOrd="0" destOrd="0" presId="urn:microsoft.com/office/officeart/2005/8/layout/vList4"/>
    <dgm:cxn modelId="{F4F5306F-8B10-4B04-809E-F4AAB9168275}" srcId="{8C2FC8F6-8D87-4DF3-B576-14ACDE5F4804}" destId="{7903D2EA-F97B-47ED-90F2-7255BA6DC276}" srcOrd="0" destOrd="0" parTransId="{DDB4070C-E391-4282-B86E-2373B8112F88}" sibTransId="{B8985179-C0B0-4CCD-90F5-3B0837DC8285}"/>
    <dgm:cxn modelId="{2D459772-E680-4BDA-837B-8A377EB23347}" srcId="{8C2FC8F6-8D87-4DF3-B576-14ACDE5F4804}" destId="{CA8B6C44-23E5-4361-8B98-61A1A2BA41D4}" srcOrd="1" destOrd="0" parTransId="{0490E798-4D00-4A09-AB9A-17E77A62F40F}" sibTransId="{F8DA7E9A-1F9B-42FA-AC09-8444CC6EEFF2}"/>
    <dgm:cxn modelId="{47429A72-94C8-43D2-B6F4-80CF8FF383DA}" type="presOf" srcId="{88A6BC3B-7E03-4F1F-9208-152555005F35}" destId="{6189EFE9-C594-4E20-A94B-C78ECB291EA5}" srcOrd="0" destOrd="3" presId="urn:microsoft.com/office/officeart/2005/8/layout/vList4"/>
    <dgm:cxn modelId="{40FDB07A-ADC7-4CF3-BAC8-866ADF23A370}" srcId="{7903D2EA-F97B-47ED-90F2-7255BA6DC276}" destId="{88A6BC3B-7E03-4F1F-9208-152555005F35}" srcOrd="2" destOrd="0" parTransId="{1B15F66A-D27F-4434-BCB3-3AD2D13CA856}" sibTransId="{2C82892C-680D-485A-863A-72DEE9F4B6C7}"/>
    <dgm:cxn modelId="{114F068B-25D1-40FC-8372-CAA06956DB22}" type="presOf" srcId="{D6347A55-95C1-4BC6-9B33-8E9197C0D6E9}" destId="{6189EFE9-C594-4E20-A94B-C78ECB291EA5}" srcOrd="0" destOrd="2" presId="urn:microsoft.com/office/officeart/2005/8/layout/vList4"/>
    <dgm:cxn modelId="{8DE57890-B263-4A42-9EF5-1B5EA10E4A2F}" srcId="{CA8B6C44-23E5-4361-8B98-61A1A2BA41D4}" destId="{37A5594D-30ED-46FD-87DA-FDFCB68ED7D4}" srcOrd="1" destOrd="0" parTransId="{C6D6533B-404C-46D0-A8A9-6B845DF86AA5}" sibTransId="{19C01750-89AB-49C8-ADCB-B833C519E127}"/>
    <dgm:cxn modelId="{CFDEF69C-08EE-4828-87E2-05E3FF79EA69}" type="presOf" srcId="{7412509D-9137-45B8-843C-2A3412A90392}" destId="{7C817618-EA45-4041-80FC-669C5DBF1345}" srcOrd="1" destOrd="1" presId="urn:microsoft.com/office/officeart/2005/8/layout/vList4"/>
    <dgm:cxn modelId="{9765CAA0-110D-4BB3-B72D-AE60F6197150}" type="presOf" srcId="{7903D2EA-F97B-47ED-90F2-7255BA6DC276}" destId="{6189EFE9-C594-4E20-A94B-C78ECB291EA5}" srcOrd="0" destOrd="0" presId="urn:microsoft.com/office/officeart/2005/8/layout/vList4"/>
    <dgm:cxn modelId="{DE2F7AAB-F167-44DB-8FDA-7C63F24CA708}" type="presOf" srcId="{7412509D-9137-45B8-843C-2A3412A90392}" destId="{CAFAD9B4-6115-4538-872F-1FA0D673CA2D}" srcOrd="0" destOrd="1" presId="urn:microsoft.com/office/officeart/2005/8/layout/vList4"/>
    <dgm:cxn modelId="{DDA0C4C3-36C1-4305-AED2-6690B223CA0B}" type="presOf" srcId="{37A5594D-30ED-46FD-87DA-FDFCB68ED7D4}" destId="{7C817618-EA45-4041-80FC-669C5DBF1345}" srcOrd="1" destOrd="2" presId="urn:microsoft.com/office/officeart/2005/8/layout/vList4"/>
    <dgm:cxn modelId="{93FA72C9-DB97-404F-9D74-84EBAC081F18}" type="presOf" srcId="{7903D2EA-F97B-47ED-90F2-7255BA6DC276}" destId="{5A77F371-9D29-4862-84D1-43C0C66367B2}" srcOrd="1" destOrd="0" presId="urn:microsoft.com/office/officeart/2005/8/layout/vList4"/>
    <dgm:cxn modelId="{F5606DCF-F678-401F-AEBC-37A4F81134C3}" type="presOf" srcId="{88A6BC3B-7E03-4F1F-9208-152555005F35}" destId="{5A77F371-9D29-4862-84D1-43C0C66367B2}" srcOrd="1" destOrd="3" presId="urn:microsoft.com/office/officeart/2005/8/layout/vList4"/>
    <dgm:cxn modelId="{2DD605E9-B51C-4633-BA8C-76C61816F182}" srcId="{7903D2EA-F97B-47ED-90F2-7255BA6DC276}" destId="{B54AD47C-D8CB-4B60-AF66-1D0F7BD54A93}" srcOrd="0" destOrd="0" parTransId="{CBEE1E5C-1AC9-4A93-814F-4FC26401BC23}" sibTransId="{8AF6C738-D279-4838-B65C-B9E02BAE4672}"/>
    <dgm:cxn modelId="{D48BC4EE-DE33-45E3-9E11-86CC26CF479A}" type="presOf" srcId="{D6347A55-95C1-4BC6-9B33-8E9197C0D6E9}" destId="{5A77F371-9D29-4862-84D1-43C0C66367B2}" srcOrd="1" destOrd="2" presId="urn:microsoft.com/office/officeart/2005/8/layout/vList4"/>
    <dgm:cxn modelId="{C215ECFF-6582-4468-A467-5EB360FDBA45}" type="presOf" srcId="{B54AD47C-D8CB-4B60-AF66-1D0F7BD54A93}" destId="{6189EFE9-C594-4E20-A94B-C78ECB291EA5}" srcOrd="0" destOrd="1" presId="urn:microsoft.com/office/officeart/2005/8/layout/vList4"/>
    <dgm:cxn modelId="{87F9D4E3-D542-49FD-987A-FA4B6D03F792}" type="presParOf" srcId="{68784A27-9309-4957-8AEA-BCA42262F9CA}" destId="{028C813A-053E-400F-9A6F-65B439857612}" srcOrd="0" destOrd="0" presId="urn:microsoft.com/office/officeart/2005/8/layout/vList4"/>
    <dgm:cxn modelId="{E697A2EE-6211-4CB4-B4DF-027AF7EAF783}" type="presParOf" srcId="{028C813A-053E-400F-9A6F-65B439857612}" destId="{6189EFE9-C594-4E20-A94B-C78ECB291EA5}" srcOrd="0" destOrd="0" presId="urn:microsoft.com/office/officeart/2005/8/layout/vList4"/>
    <dgm:cxn modelId="{99DABFC2-F39C-4916-AD0F-68956F3B4A78}" type="presParOf" srcId="{028C813A-053E-400F-9A6F-65B439857612}" destId="{D355FE8A-40D1-4249-A0A6-D330D9BCA06C}" srcOrd="1" destOrd="0" presId="urn:microsoft.com/office/officeart/2005/8/layout/vList4"/>
    <dgm:cxn modelId="{2CD43988-E1C6-4001-99FD-DCB1CE2F2F9B}" type="presParOf" srcId="{028C813A-053E-400F-9A6F-65B439857612}" destId="{5A77F371-9D29-4862-84D1-43C0C66367B2}" srcOrd="2" destOrd="0" presId="urn:microsoft.com/office/officeart/2005/8/layout/vList4"/>
    <dgm:cxn modelId="{DE7A5586-0DB9-402A-8806-4090A573036C}" type="presParOf" srcId="{68784A27-9309-4957-8AEA-BCA42262F9CA}" destId="{99B60657-368A-48F3-BF33-4198997831CA}" srcOrd="1" destOrd="0" presId="urn:microsoft.com/office/officeart/2005/8/layout/vList4"/>
    <dgm:cxn modelId="{CAB74EA0-557C-4B31-9EEC-8180E15306BA}" type="presParOf" srcId="{68784A27-9309-4957-8AEA-BCA42262F9CA}" destId="{987470A1-3787-4BF5-850E-3CC88AE2FBAD}" srcOrd="2" destOrd="0" presId="urn:microsoft.com/office/officeart/2005/8/layout/vList4"/>
    <dgm:cxn modelId="{1C269001-5A78-449E-976C-77B44864136C}" type="presParOf" srcId="{987470A1-3787-4BF5-850E-3CC88AE2FBAD}" destId="{CAFAD9B4-6115-4538-872F-1FA0D673CA2D}" srcOrd="0" destOrd="0" presId="urn:microsoft.com/office/officeart/2005/8/layout/vList4"/>
    <dgm:cxn modelId="{0BA93724-CDD1-4144-ABA6-8F860C007D98}" type="presParOf" srcId="{987470A1-3787-4BF5-850E-3CC88AE2FBAD}" destId="{79EA3228-FF93-4960-B744-E518E5B7B699}" srcOrd="1" destOrd="0" presId="urn:microsoft.com/office/officeart/2005/8/layout/vList4"/>
    <dgm:cxn modelId="{46592B89-74D9-4820-AA47-C0C744BCC5A0}" type="presParOf" srcId="{987470A1-3787-4BF5-850E-3CC88AE2FBAD}" destId="{7C817618-EA45-4041-80FC-669C5DBF134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Motivation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Theory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Example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0167-420E-4876-915F-23BA6369FF46}">
      <dsp:nvSpPr>
        <dsp:cNvPr id="0" name=""/>
        <dsp:cNvSpPr/>
      </dsp:nvSpPr>
      <dsp:spPr>
        <a:xfrm>
          <a:off x="11558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 asked Fred, a junior data scientist, to work on this problem, calculated the regression line, and saved the residuals on a file.</a:t>
          </a:r>
        </a:p>
      </dsp:txBody>
      <dsp:txXfrm>
        <a:off x="76584" y="65026"/>
        <a:ext cx="2090103" cy="3826226"/>
      </dsp:txXfrm>
    </dsp:sp>
    <dsp:sp modelId="{967B0EEE-B8EA-45EA-8E97-8CADAC1F0999}">
      <dsp:nvSpPr>
        <dsp:cNvPr id="0" name=""/>
        <dsp:cNvSpPr/>
      </dsp:nvSpPr>
      <dsp:spPr>
        <a:xfrm>
          <a:off x="2453730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53730" y="1812959"/>
        <a:ext cx="329471" cy="330358"/>
      </dsp:txXfrm>
    </dsp:sp>
    <dsp:sp modelId="{9AD7C010-6FE2-4D97-A11D-CE83AE383F0B}">
      <dsp:nvSpPr>
        <dsp:cNvPr id="0" name=""/>
        <dsp:cNvSpPr/>
      </dsp:nvSpPr>
      <dsp:spPr>
        <a:xfrm>
          <a:off x="3119777" y="-11437"/>
          <a:ext cx="2220155" cy="3979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Since Fred did not think there is a relationship between Y and X, he built a regression line with only the Intercept term.</a:t>
          </a:r>
        </a:p>
      </dsp:txBody>
      <dsp:txXfrm>
        <a:off x="3184803" y="53589"/>
        <a:ext cx="2090103" cy="3849101"/>
      </dsp:txXfrm>
    </dsp:sp>
    <dsp:sp modelId="{652AEFC2-7C77-44FA-96CE-56717D7CB921}">
      <dsp:nvSpPr>
        <dsp:cNvPr id="0" name=""/>
        <dsp:cNvSpPr/>
      </dsp:nvSpPr>
      <dsp:spPr>
        <a:xfrm>
          <a:off x="5561948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61948" y="1812959"/>
        <a:ext cx="329471" cy="330358"/>
      </dsp:txXfrm>
    </dsp:sp>
    <dsp:sp modelId="{0FA1709E-3AC7-4605-87D6-AFC162E31F63}">
      <dsp:nvSpPr>
        <dsp:cNvPr id="0" name=""/>
        <dsp:cNvSpPr/>
      </dsp:nvSpPr>
      <dsp:spPr>
        <a:xfrm>
          <a:off x="6227995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Although Fred saved the residuals and the predictor X on a file, Fred forgot to copy the original target variable Y to the file.</a:t>
          </a:r>
        </a:p>
      </dsp:txBody>
      <dsp:txXfrm>
        <a:off x="6293021" y="65026"/>
        <a:ext cx="2090103" cy="3826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E6E1-AC4D-45DC-A42E-81506E2C759B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 </a:t>
          </a:r>
          <a:r>
            <a:rPr lang="en-US" sz="2500" b="1" kern="1200" dirty="0"/>
            <a:t>do</a:t>
          </a:r>
          <a:r>
            <a:rPr lang="en-US" sz="2500" kern="1200" dirty="0"/>
            <a:t> believe that there is a weak relationship between x and y.  You want to recover the original regression line.</a:t>
          </a:r>
        </a:p>
      </dsp:txBody>
      <dsp:txXfrm>
        <a:off x="2930765" y="38234"/>
        <a:ext cx="7546600" cy="1228933"/>
      </dsp:txXfrm>
    </dsp:sp>
    <dsp:sp modelId="{A582814C-F0C1-4892-809D-50A3D6FC20F4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can you build the original regression line without the original target variable y?</a:t>
          </a:r>
        </a:p>
      </dsp:txBody>
      <dsp:txXfrm>
        <a:off x="2464084" y="1561202"/>
        <a:ext cx="7224611" cy="1228933"/>
      </dsp:txXfrm>
    </dsp:sp>
    <dsp:sp modelId="{11CD3E6D-7F64-4160-A2C3-EE2AA9FA4E46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solution is to build a regression line of the residuals on x.</a:t>
          </a:r>
        </a:p>
      </dsp:txBody>
      <dsp:txXfrm>
        <a:off x="1675414" y="3084170"/>
        <a:ext cx="7224611" cy="1228933"/>
      </dsp:txXfrm>
    </dsp:sp>
    <dsp:sp modelId="{5CB8B856-1D36-446D-AB21-4B086C2C3EF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CE3F984A-2671-4C25-927C-5659C8E21D85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02DEF-CC4A-46A9-A6FE-E59D25BEF651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Consider the error definition in calculating the Root Average Square Error metric</a:t>
          </a:r>
        </a:p>
      </dsp:txBody>
      <dsp:txXfrm>
        <a:off x="2930765" y="38234"/>
        <a:ext cx="7546600" cy="1228933"/>
      </dsp:txXfrm>
    </dsp:sp>
    <dsp:sp modelId="{65F9534F-8477-4470-8419-AF323BAEAD25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Suppose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is the predicted probability of </a:t>
          </a: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for the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  <m:sup>
                  <m:r>
                    <m:rPr>
                      <m:sty m:val="p"/>
                    </m:rPr>
                    <a:rPr lang="en-US" sz="3000" b="0" i="0" kern="1200" smtClean="0">
                      <a:latin typeface="Cambria Math" panose="02040503050406030204" pitchFamily="18" charset="0"/>
                    </a:rPr>
                    <m:t>th</m:t>
                  </m:r>
                </m:sup>
              </m:sSup>
            </m:oMath>
          </a14:m>
          <a:r>
            <a:rPr lang="en-US" sz="3000" kern="1200" dirty="0"/>
            <a:t> observation</a:t>
          </a:r>
        </a:p>
      </dsp:txBody>
      <dsp:txXfrm>
        <a:off x="2464084" y="1561202"/>
        <a:ext cx="7224611" cy="1228933"/>
      </dsp:txXfrm>
    </dsp:sp>
    <dsp:sp modelId="{34DB20BE-A4D4-4535-A6DF-0CC280453F90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Residual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and</a:t>
          </a:r>
          <a:br>
            <a:rPr lang="en-US" sz="30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000" kern="1200" dirty="0"/>
            <a:t>   </a:t>
          </a:r>
        </a:p>
      </dsp:txBody>
      <dsp:txXfrm>
        <a:off x="1675414" y="3084170"/>
        <a:ext cx="7224611" cy="1228933"/>
      </dsp:txXfrm>
    </dsp:sp>
    <dsp:sp modelId="{8C76AB16-DD4A-4688-A269-2D6CF9E595C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07A6C9CC-1095-49C1-99E1-1DDC232B5BF2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582D-454B-4F1C-8442-AC89EEFB1701}">
      <dsp:nvSpPr>
        <dsp:cNvPr id="0" name=""/>
        <dsp:cNvSpPr/>
      </dsp:nvSpPr>
      <dsp:spPr>
        <a:xfrm>
          <a:off x="0" y="291241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9F5F1-11FF-42D5-898B-A4532C983CD9}">
      <dsp:nvSpPr>
        <dsp:cNvPr id="0" name=""/>
        <dsp:cNvSpPr/>
      </dsp:nvSpPr>
      <dsp:spPr>
        <a:xfrm>
          <a:off x="0" y="719929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F3D2-33E5-494A-BBED-3FA956D3BF27}">
      <dsp:nvSpPr>
        <dsp:cNvPr id="0" name=""/>
        <dsp:cNvSpPr/>
      </dsp:nvSpPr>
      <dsp:spPr>
        <a:xfrm>
          <a:off x="2734055" y="1152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1152"/>
        <a:ext cx="7781544" cy="718777"/>
      </dsp:txXfrm>
    </dsp:sp>
    <dsp:sp modelId="{430B8514-91FD-4BC2-93B7-E93D454FD8E1}">
      <dsp:nvSpPr>
        <dsp:cNvPr id="0" name=""/>
        <dsp:cNvSpPr/>
      </dsp:nvSpPr>
      <dsp:spPr>
        <a:xfrm>
          <a:off x="0" y="1152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Cannot</a:t>
          </a:r>
        </a:p>
      </dsp:txBody>
      <dsp:txXfrm>
        <a:off x="35094" y="36246"/>
        <a:ext cx="2663868" cy="683683"/>
      </dsp:txXfrm>
    </dsp:sp>
    <dsp:sp modelId="{AAEBCF4B-D2BE-40F4-B734-B343DC6CB9DC}">
      <dsp:nvSpPr>
        <dsp:cNvPr id="0" name=""/>
        <dsp:cNvSpPr/>
      </dsp:nvSpPr>
      <dsp:spPr>
        <a:xfrm>
          <a:off x="0" y="719929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logistic regression because Residual is not a categorical variable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linear regression because Residual is bounded to [-1, 1]</a:t>
          </a:r>
        </a:p>
      </dsp:txBody>
      <dsp:txXfrm>
        <a:off x="0" y="719929"/>
        <a:ext cx="10515600" cy="1437769"/>
      </dsp:txXfrm>
    </dsp:sp>
    <dsp:sp modelId="{8620FAAB-1CA1-458C-991D-3CD6B035D4A6}">
      <dsp:nvSpPr>
        <dsp:cNvPr id="0" name=""/>
        <dsp:cNvSpPr/>
      </dsp:nvSpPr>
      <dsp:spPr>
        <a:xfrm>
          <a:off x="2734055" y="2193638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2193638"/>
        <a:ext cx="7781544" cy="718777"/>
      </dsp:txXfrm>
    </dsp:sp>
    <dsp:sp modelId="{8CE6030F-1A68-4EE3-A9E2-5A2E965A982A}">
      <dsp:nvSpPr>
        <dsp:cNvPr id="0" name=""/>
        <dsp:cNvSpPr/>
      </dsp:nvSpPr>
      <dsp:spPr>
        <a:xfrm>
          <a:off x="0" y="2193638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May Be</a:t>
          </a:r>
        </a:p>
      </dsp:txBody>
      <dsp:txXfrm>
        <a:off x="35094" y="2228732"/>
        <a:ext cx="2663868" cy="683683"/>
      </dsp:txXfrm>
    </dsp:sp>
    <dsp:sp modelId="{0DEF9CDB-24DB-4A47-830D-A418491B9F7B}">
      <dsp:nvSpPr>
        <dsp:cNvPr id="0" name=""/>
        <dsp:cNvSpPr/>
      </dsp:nvSpPr>
      <dsp:spPr>
        <a:xfrm>
          <a:off x="0" y="2912415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regression tree because Residual is an interval variable and the predicted value will always within the range of the Residual</a:t>
          </a:r>
        </a:p>
      </dsp:txBody>
      <dsp:txXfrm>
        <a:off x="0" y="2912415"/>
        <a:ext cx="10515600" cy="1437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9944"/>
          <a:ext cx="10515600" cy="82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Really easy to use and it runs fast</a:t>
          </a:r>
        </a:p>
      </dsp:txBody>
      <dsp:txXfrm>
        <a:off x="40209" y="60153"/>
        <a:ext cx="10435182" cy="743262"/>
      </dsp:txXfrm>
    </dsp:sp>
    <dsp:sp modelId="{F7EA5E39-83FF-4CE8-BE9F-97D1198D067C}">
      <dsp:nvSpPr>
        <dsp:cNvPr id="0" name=""/>
        <dsp:cNvSpPr/>
      </dsp:nvSpPr>
      <dsp:spPr>
        <a:xfrm>
          <a:off x="0" y="843624"/>
          <a:ext cx="10515600" cy="129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algorithm works, in theory, with any base learners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Avoids the often confusing choices of convergence criteria (because, it basically have none, except the number of boosting steps)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It does not rely on the original learning algorithm to gain improvement</a:t>
          </a:r>
        </a:p>
      </dsp:txBody>
      <dsp:txXfrm>
        <a:off x="0" y="843624"/>
        <a:ext cx="10515600" cy="1297890"/>
      </dsp:txXfrm>
    </dsp:sp>
    <dsp:sp modelId="{62F619EE-03AF-486F-8C00-94344AFABBC6}">
      <dsp:nvSpPr>
        <dsp:cNvPr id="0" name=""/>
        <dsp:cNvSpPr/>
      </dsp:nvSpPr>
      <dsp:spPr>
        <a:xfrm>
          <a:off x="0" y="2141514"/>
          <a:ext cx="10515600" cy="8236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favorable merits of regression tree</a:t>
          </a:r>
        </a:p>
      </dsp:txBody>
      <dsp:txXfrm>
        <a:off x="40209" y="2181723"/>
        <a:ext cx="10435182" cy="743262"/>
      </dsp:txXfrm>
    </dsp:sp>
    <dsp:sp modelId="{50553B2D-D752-4F17-AA00-9FC256FC634D}">
      <dsp:nvSpPr>
        <dsp:cNvPr id="0" name=""/>
        <dsp:cNvSpPr/>
      </dsp:nvSpPr>
      <dsp:spPr>
        <a:xfrm>
          <a:off x="0" y="2965194"/>
          <a:ext cx="10515600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Robustness against outliers and extreme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Unnecessary to transform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 built-in mechanism to select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Ability to handle missing values in input variables (depends on implementation)</a:t>
          </a:r>
        </a:p>
      </dsp:txBody>
      <dsp:txXfrm>
        <a:off x="0" y="2965194"/>
        <a:ext cx="10515600" cy="1366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1619"/>
          <a:ext cx="10515600" cy="1048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Challenges in deployment</a:t>
          </a:r>
        </a:p>
      </dsp:txBody>
      <dsp:txXfrm>
        <a:off x="51175" y="62794"/>
        <a:ext cx="10413250" cy="945970"/>
      </dsp:txXfrm>
    </dsp:sp>
    <dsp:sp modelId="{F7EA5E39-83FF-4CE8-BE9F-97D1198D067C}">
      <dsp:nvSpPr>
        <dsp:cNvPr id="0" name=""/>
        <dsp:cNvSpPr/>
      </dsp:nvSpPr>
      <dsp:spPr>
        <a:xfrm>
          <a:off x="0" y="1059939"/>
          <a:ext cx="105156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Produced many base learners like most Bagging and the AdaBoost algorithm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Special attention is needed to ensure all base learners return valid scores</a:t>
          </a:r>
        </a:p>
      </dsp:txBody>
      <dsp:txXfrm>
        <a:off x="0" y="1059939"/>
        <a:ext cx="10515600" cy="927360"/>
      </dsp:txXfrm>
    </dsp:sp>
    <dsp:sp modelId="{62F619EE-03AF-486F-8C00-94344AFABBC6}">
      <dsp:nvSpPr>
        <dsp:cNvPr id="0" name=""/>
        <dsp:cNvSpPr/>
      </dsp:nvSpPr>
      <dsp:spPr>
        <a:xfrm>
          <a:off x="0" y="1987299"/>
          <a:ext cx="10515600" cy="10483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unfavorable merits of regression tree</a:t>
          </a:r>
        </a:p>
      </dsp:txBody>
      <dsp:txXfrm>
        <a:off x="51175" y="2038474"/>
        <a:ext cx="10413250" cy="945970"/>
      </dsp:txXfrm>
    </dsp:sp>
    <dsp:sp modelId="{50553B2D-D752-4F17-AA00-9FC256FC634D}">
      <dsp:nvSpPr>
        <dsp:cNvPr id="0" name=""/>
        <dsp:cNvSpPr/>
      </dsp:nvSpPr>
      <dsp:spPr>
        <a:xfrm>
          <a:off x="0" y="3035619"/>
          <a:ext cx="105156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Inaccuracy due to not enough terminal nodes for smaller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Instability due to overfitting for larger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Often competing choices of specifying a tree, e.g., maximum number of nodes, maximum number of depths, minimum observations in a node, etc.</a:t>
          </a:r>
        </a:p>
      </dsp:txBody>
      <dsp:txXfrm>
        <a:off x="0" y="3035619"/>
        <a:ext cx="10515600" cy="1304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9EFE9-C594-4E20-A94B-C78ECB291EA5}">
      <dsp:nvSpPr>
        <dsp:cNvPr id="0" name=""/>
        <dsp:cNvSpPr/>
      </dsp:nvSpPr>
      <dsp:spPr>
        <a:xfrm>
          <a:off x="0" y="0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Chen, </a:t>
          </a:r>
          <a:r>
            <a:rPr lang="en-US" sz="1800" kern="1200" dirty="0" err="1"/>
            <a:t>Tianqi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Ph.D., 2019, University of Washington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Currently at OctoML.ai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hlinkClick xmlns:r="http://schemas.openxmlformats.org/officeDocument/2006/relationships" r:id="rId1"/>
            </a:rPr>
            <a:t>https://tqchen.com/</a:t>
          </a:r>
          <a:r>
            <a:rPr lang="en-US" sz="1400" kern="1200" dirty="0"/>
            <a:t> </a:t>
          </a:r>
        </a:p>
      </dsp:txBody>
      <dsp:txXfrm>
        <a:off x="1746287" y="0"/>
        <a:ext cx="6381712" cy="1206873"/>
      </dsp:txXfrm>
    </dsp:sp>
    <dsp:sp modelId="{D355FE8A-40D1-4249-A0A6-D330D9BCA06C}">
      <dsp:nvSpPr>
        <dsp:cNvPr id="0" name=""/>
        <dsp:cNvSpPr/>
      </dsp:nvSpPr>
      <dsp:spPr>
        <a:xfrm>
          <a:off x="120687" y="120687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AD9B4-6115-4538-872F-1FA0D673CA2D}">
      <dsp:nvSpPr>
        <dsp:cNvPr id="0" name=""/>
        <dsp:cNvSpPr/>
      </dsp:nvSpPr>
      <dsp:spPr>
        <a:xfrm>
          <a:off x="0" y="1327561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Guestrin</a:t>
          </a:r>
          <a:r>
            <a:rPr lang="en-US" sz="1800" kern="1200" dirty="0"/>
            <a:t>, Carlos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Amazon Professorship in Machine Learning - 1, Paul G. Allen School of Computer Science &amp; Engineering, University of Washington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hlinkClick xmlns:r="http://schemas.openxmlformats.org/officeDocument/2006/relationships" r:id="rId3"/>
            </a:rPr>
            <a:t>https://www.cs.washington.edu/people/faculty/guestrin/ </a:t>
          </a:r>
          <a:endParaRPr lang="en-US" sz="1400" kern="1200" dirty="0"/>
        </a:p>
      </dsp:txBody>
      <dsp:txXfrm>
        <a:off x="1746287" y="1327561"/>
        <a:ext cx="6381712" cy="1206873"/>
      </dsp:txXfrm>
    </dsp:sp>
    <dsp:sp modelId="{79EA3228-FF93-4960-B744-E518E5B7B699}">
      <dsp:nvSpPr>
        <dsp:cNvPr id="0" name=""/>
        <dsp:cNvSpPr/>
      </dsp:nvSpPr>
      <dsp:spPr>
        <a:xfrm>
          <a:off x="120687" y="1448248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34000" b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65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7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6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6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7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96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83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73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3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4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08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19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21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63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91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3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7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122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51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12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17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80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02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261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13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437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39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655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6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2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94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643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24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41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756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22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04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5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08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620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75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6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90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59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7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9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056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186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37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953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48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657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024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140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16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00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35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12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93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5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25F-65ED-4B73-85C5-202F4C738597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1023-42B8-48D6-8759-38078A4B79CC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69A-F500-4A9D-B61C-F5091DD2C727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F077-5ADA-4D53-9C31-27E136949202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D5EF-D3AA-4DDB-99C8-497F8A27F6F0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69DA-F0BE-48C2-9E54-DD6F731B072E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D457-FAAA-480B-BC00-0D6A59C1AA3D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34F5-3FB1-4F32-836D-B57BA95CBC29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F2E3-AE90-488D-8146-868293815B65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40AA-A86E-4197-8C83-723554E81E00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2A70-A184-4158-8A37-ADCD1DFAD00B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F0BB-8B56-4A48-9893-D90F7549EB85}" type="datetime1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dl.acm.org/citation.cfm?id=2939785" TargetMode="External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9.xml"/><Relationship Id="rId4" Type="http://schemas.openxmlformats.org/officeDocument/2006/relationships/image" Target="../media/image5.jpeg"/><Relationship Id="rId9" Type="http://schemas.microsoft.com/office/2007/relationships/diagramDrawing" Target="../diagrams/drawing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xgboos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45882061_Feature-Weighted_Linear_Stacking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://rasbt.github.io/mlxtend/user_guide/classifier/StackingClassifier/" TargetMode="External"/><Relationship Id="rId4" Type="http://schemas.openxmlformats.org/officeDocument/2006/relationships/hyperlink" Target="https://support.sas.com/resources/papers/proceedings17/SAS0437-2017.pdf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mlam5@iit.edu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ming-long.lam@sas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7"/>
            <a:ext cx="8098971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584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14</a:t>
            </a:r>
          </a:p>
          <a:p>
            <a:r>
              <a:rPr lang="en-US" sz="4000" dirty="0"/>
              <a:t>November 20,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33785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Regression Line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41307-D1F7-45B4-B414-C5B8A0CCB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45498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/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Original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50.05522568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0.04831157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0.00078776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6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Logistic Regression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2737396" y="6308209"/>
            <a:ext cx="47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Gradient Boosting Logistic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57"/>
              </p:ext>
            </p:extLst>
          </p:nvPr>
        </p:nvGraphicFramePr>
        <p:xfrm>
          <a:off x="7123132" y="1946656"/>
          <a:ext cx="4515788" cy="258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947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335265156"/>
                    </a:ext>
                  </a:extLst>
                </a:gridCol>
              </a:tblGrid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Variable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24703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7BAC2A-E1E5-4D7E-8825-B4CAED144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78" y="1942049"/>
            <a:ext cx="6400800" cy="3899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2EEB67-ACE4-4BDA-8D21-DF36D09333F2}"/>
              </a:ext>
            </a:extLst>
          </p:cNvPr>
          <p:cNvSpPr/>
          <p:nvPr/>
        </p:nvSpPr>
        <p:spPr>
          <a:xfrm>
            <a:off x="7442851" y="4852657"/>
            <a:ext cx="3756286" cy="10954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Rare Event Problem</a:t>
            </a:r>
            <a:br>
              <a:rPr lang="en-US" sz="2000" dirty="0"/>
            </a:br>
            <a:r>
              <a:rPr lang="en-US" sz="2000" dirty="0"/>
              <a:t>Y = 1 in 0.8% Data </a:t>
            </a:r>
          </a:p>
        </p:txBody>
      </p:sp>
    </p:spTree>
    <p:extLst>
      <p:ext uri="{BB962C8B-B14F-4D97-AF65-F5344CB8AC3E}">
        <p14:creationId xmlns:p14="http://schemas.microsoft.com/office/powerpoint/2010/main" val="233829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Rare Event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51407"/>
            <a:ext cx="10515600" cy="1486019"/>
          </a:xfrm>
        </p:spPr>
        <p:txBody>
          <a:bodyPr>
            <a:noAutofit/>
          </a:bodyPr>
          <a:lstStyle/>
          <a:p>
            <a:r>
              <a:rPr lang="en-US" sz="2600" dirty="0"/>
              <a:t>Use the threshold 0.007992 for classifying y = 1</a:t>
            </a:r>
          </a:p>
          <a:p>
            <a:r>
              <a:rPr lang="en-US" sz="2600" dirty="0"/>
              <a:t>The accuracy is 0.54, fair result but we want to do better</a:t>
            </a:r>
          </a:p>
          <a:p>
            <a:r>
              <a:rPr lang="en-US" sz="2600" dirty="0"/>
              <a:t>What can we do if we hesitate to include higher power terms, e.g., x</a:t>
            </a:r>
            <a:r>
              <a:rPr lang="en-US" sz="2600" baseline="30000" dirty="0"/>
              <a:t>2</a:t>
            </a:r>
            <a:r>
              <a:rPr lang="en-US" sz="2600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A909B4-62F1-4472-9F5E-C5F5EDCADDCA}"/>
              </a:ext>
            </a:extLst>
          </p:cNvPr>
          <p:cNvSpPr/>
          <p:nvPr/>
        </p:nvSpPr>
        <p:spPr>
          <a:xfrm>
            <a:off x="838200" y="1470226"/>
            <a:ext cx="880042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Regression Results                         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Dep. Variable:                      y   No. Observations:                 1001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Model: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Residuals:                      999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Method:                           MLE   Df Model:                            1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               Wed, 20 Nov 2019   Pseudo R-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.:                0.005810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                    12:49:58   Log-Likelihood:                -46.332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converged:                       True   LL-Null:                       -46.602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Covariance Type: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nonrobust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LLR p-value:                    0.4618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y=1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std err          z      P&gt;|z|      [0.025      0.975]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        -5.1293      0.588     -8.720      0.000      -6.282      -3.976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x1             0.0913      0.125      0.728      0.466      -0.154       0.337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272588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the Residuals Tell 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We Do With the Residuals?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5C9794-68B6-4A48-A986-6F47F4D01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3148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330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 on Residuals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7E63-DF62-4133-8E51-146D9B6D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142456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  #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 =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thisTree.predict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predicted residual from this regression tree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yields an accuracy of 0.999 in predicting y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  <a:blipFill>
                <a:blip r:embed="rId4"/>
                <a:stretch>
                  <a:fillRect l="-1744" t="-4092" r="-281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04E726-1D85-4374-9A71-CB834DF2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429000"/>
            <a:ext cx="329558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are the Linear Regression Residuals?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particular linear regression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minimizes the 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us define an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derivative of the objective function with respect to the predicted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  Alternatively,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. </a:t>
                </a:r>
              </a:p>
              <a:p>
                <a:r>
                  <a:rPr lang="en-US" dirty="0"/>
                  <a:t>In other words, we can interpret the residual as the negative gradient of the objective function with respect to the predicted value.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6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build this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approximate the actual linear regression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define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extract information from the residual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use the additional information to boost the weaker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1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re-express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equation above looks like the gradient descent formula.  Here we have the term Gradient Boosting.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AdaBoost</a:t>
            </a:r>
            <a:r>
              <a:rPr lang="en-US" dirty="0"/>
              <a:t>. Yoav Freund and Robert E. </a:t>
            </a:r>
            <a:r>
              <a:rPr lang="en-US" dirty="0" err="1"/>
              <a:t>Schapire</a:t>
            </a:r>
            <a:r>
              <a:rPr lang="en-US" dirty="0"/>
              <a:t> (1997). A decision-theoretic generalization of on-line learning and an application to boosting. </a:t>
            </a:r>
            <a:r>
              <a:rPr lang="en-US" i="1" dirty="0"/>
              <a:t>Journal of Computer and System Sciences</a:t>
            </a:r>
            <a:r>
              <a:rPr lang="en-US" dirty="0"/>
              <a:t>, </a:t>
            </a:r>
            <a:r>
              <a:rPr lang="en-US" b="1" dirty="0"/>
              <a:t>55</a:t>
            </a:r>
            <a:r>
              <a:rPr lang="en-US" dirty="0"/>
              <a:t>(1): 119-139.</a:t>
            </a:r>
          </a:p>
          <a:p>
            <a:pPr lvl="1"/>
            <a:r>
              <a:rPr lang="en-US" dirty="0"/>
              <a:t>A preliminary version appeared in the </a:t>
            </a:r>
            <a:r>
              <a:rPr lang="en-US" i="1" dirty="0"/>
              <a:t>Proceedings of the Second European Conference on Computational Learning Theory</a:t>
            </a:r>
            <a:r>
              <a:rPr lang="en-US" dirty="0"/>
              <a:t>, 1995. pages 23-37</a:t>
            </a:r>
          </a:p>
          <a:p>
            <a:pPr lvl="1"/>
            <a:r>
              <a:rPr lang="en-US" dirty="0"/>
              <a:t>Yoav Freund (1961 -), Professor of Computer Science and Engineering, University of California San Diego.</a:t>
            </a:r>
          </a:p>
          <a:p>
            <a:pPr lvl="1"/>
            <a:r>
              <a:rPr lang="en-US" dirty="0"/>
              <a:t>Robert E. </a:t>
            </a:r>
            <a:r>
              <a:rPr lang="en-US" dirty="0" err="1"/>
              <a:t>Schapire</a:t>
            </a:r>
            <a:r>
              <a:rPr lang="en-US" dirty="0"/>
              <a:t> (1963 - ), Principal Researcher, Microsoft Research in New York City.</a:t>
            </a:r>
          </a:p>
          <a:p>
            <a:r>
              <a:rPr lang="en-US" b="1" dirty="0"/>
              <a:t>Formulate AdaBoost as gradient descent with a special loss function</a:t>
            </a:r>
            <a:r>
              <a:rPr lang="en-US" dirty="0"/>
              <a:t>. Leo </a:t>
            </a:r>
            <a:r>
              <a:rPr lang="en-US" dirty="0" err="1"/>
              <a:t>Breiman</a:t>
            </a:r>
            <a:r>
              <a:rPr lang="en-US" dirty="0"/>
              <a:t> (1998). Arcing Classifiers.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26</a:t>
            </a:r>
            <a:r>
              <a:rPr lang="en-US" dirty="0"/>
              <a:t>(3): 801-849.</a:t>
            </a:r>
          </a:p>
          <a:p>
            <a:pPr lvl="1"/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(1928 – 2005), Professor Emeritus of Statistics at the University of California, Berkeley.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Week 14 Agenda: Gradient Boosting Learners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310488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499869" y="6152880"/>
            <a:ext cx="408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17 of the Machine Learning book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 AdaBoost to Gradient Boosting with a general loss function</a:t>
            </a:r>
            <a:r>
              <a:rPr lang="en-US" dirty="0"/>
              <a:t>. Jerome H. Friedman (2001). Greedy Function Approximation: A Gradient Boosting Machine.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29</a:t>
            </a:r>
            <a:r>
              <a:rPr lang="en-US" dirty="0"/>
              <a:t>(5): 1189-1232.</a:t>
            </a:r>
          </a:p>
          <a:p>
            <a:pPr lvl="1"/>
            <a:r>
              <a:rPr lang="en-US" dirty="0"/>
              <a:t>Jerome H. Friedman (1939 - ), Professor Emeritus of Statistics, Stanford University.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8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a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arrays of values of the predictors and target variable respectively.</a:t>
                </a:r>
              </a:p>
              <a:p>
                <a:r>
                  <a:rPr lang="en-US" dirty="0"/>
                  <a:t>The model assumes that there is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maps the predictors to the target variable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Our goal is to estimate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minimize some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over the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Instead of finding one single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we iteratively update the solution as a sum of estimates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initial estimate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are incremental estimates (“boosts”)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called the “weak learners” or the “base learners”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usually simple models such as linear regression models with one predictor or a shallow classification trees.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gradient descent, we ideally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“weak learners” are built by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the target values.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Build a weak learner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Use the line search method to determine the step-size (i.e., the learning rate)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336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8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Squares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common initial model is the Intercept-only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initial model does not include the Intercept term,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Absolute Deviation (LAD)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−&amp;1,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common initial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median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1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number of terminal nodes is fixed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where the indicator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lies within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node, and 0 otherwise.</a:t>
                </a:r>
              </a:p>
              <a:p>
                <a:r>
                  <a:rPr lang="en-US" dirty="0"/>
                  <a:t>Here,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constitute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update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least-squares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 absolute deviation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median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38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Regression Line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2737396" y="6308209"/>
            <a:ext cx="502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Regression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425738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50.2002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0380A2-3526-41AA-9D81-E9C34E29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4" y="1942047"/>
            <a:ext cx="672120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20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Following Friedman (2001), we let the two target values as -1 and 1.</a:t>
                </a:r>
              </a:p>
              <a:p>
                <a:r>
                  <a:rPr lang="en-US" dirty="0"/>
                  <a:t>Furthermore,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=−1|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follows from the definition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binary logistic classification, we build models to study the log-odds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59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Alternatively, the likelihood function can be written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3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log-likelihood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objective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negative log-likelihood function.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4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1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weak learner is a regression tree with a fixed number, say </a:t>
                </a:r>
                <a:r>
                  <a:rPr lang="en-US" i="1" dirty="0"/>
                  <a:t>J</a:t>
                </a:r>
                <a:r>
                  <a:rPr lang="en-US" dirty="0"/>
                  <a:t>, of terminal nodes.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 search becomes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𝐚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Using the strategy of separate updates in each terminal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of the regression tree and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we can instead find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4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Friedman (2001), he approximates the minimum point by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/>
                  <a:t>Addition reference: </a:t>
                </a:r>
                <a:r>
                  <a:rPr lang="en-US" dirty="0"/>
                  <a:t>Jerome Friedman, Trevor Hastie, and Robert </a:t>
                </a:r>
                <a:r>
                  <a:rPr lang="en-US" dirty="0" err="1"/>
                  <a:t>Tibshirani</a:t>
                </a:r>
                <a:r>
                  <a:rPr lang="en-US" dirty="0"/>
                  <a:t> (2000). Additive Logistic Regression: A Statistical View of Boosting, </a:t>
                </a:r>
                <a:r>
                  <a:rPr lang="en-US" i="1" dirty="0"/>
                  <a:t>The Annals of Statistics</a:t>
                </a:r>
                <a:r>
                  <a:rPr lang="en-US" dirty="0"/>
                  <a:t>, </a:t>
                </a:r>
                <a:r>
                  <a:rPr lang="en-US" b="1" dirty="0"/>
                  <a:t>28</a:t>
                </a:r>
                <a:r>
                  <a:rPr lang="en-US" dirty="0"/>
                  <a:t>(2): 337-407.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59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Generate 1001 observations for two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takes values from -1 to 1 with an increment of 0.002.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=1 −3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tried Neural Networks but the</a:t>
                </a:r>
                <a:br>
                  <a:rPr lang="en-US" dirty="0"/>
                </a:br>
                <a:r>
                  <a:rPr lang="en-US" dirty="0"/>
                  <a:t>Python module does not offer any</a:t>
                </a:r>
                <a:br>
                  <a:rPr lang="en-US" dirty="0"/>
                </a:br>
                <a:r>
                  <a:rPr lang="en-US" dirty="0"/>
                  <a:t>trigonometrical activation function</a:t>
                </a:r>
                <a:br>
                  <a:rPr lang="en-US" dirty="0"/>
                </a:br>
                <a:r>
                  <a:rPr lang="en-US" dirty="0"/>
                  <a:t>such as SINE or COSINE.</a:t>
                </a:r>
              </a:p>
              <a:p>
                <a:r>
                  <a:rPr lang="en-US" dirty="0"/>
                  <a:t>Let try Gradient Boosting!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C0630-3588-469D-9560-F4905DCCD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241" y="3362802"/>
            <a:ext cx="476755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5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Least Squares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14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4073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Sine Curve.py</a:t>
            </a:r>
          </a:p>
        </p:txBody>
      </p:sp>
    </p:spTree>
    <p:extLst>
      <p:ext uri="{BB962C8B-B14F-4D97-AF65-F5344CB8AC3E}">
        <p14:creationId xmlns:p14="http://schemas.microsoft.com/office/powerpoint/2010/main" val="194732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534796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0.11354091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0.41408476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0.64476808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0.81391791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0.95127976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0.98595782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0.99553327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0.99833336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0.99995400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AC44B-108E-453D-9A14-A6BA7C8CC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557" y="3259049"/>
            <a:ext cx="4379243" cy="25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2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Did You Forget Something?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941987-4DA0-40A5-9FE7-329000961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47425"/>
              </p:ext>
            </p:extLst>
          </p:nvPr>
        </p:nvGraphicFramePr>
        <p:xfrm>
          <a:off x="838200" y="2220685"/>
          <a:ext cx="8459710" cy="395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21ED2EC-A59A-4C9B-83A0-68006344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93" y="2220685"/>
            <a:ext cx="1796473" cy="3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515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42" y="2055813"/>
            <a:ext cx="5029200" cy="308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695" y="2055812"/>
            <a:ext cx="5029200" cy="3086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879D54-030D-4AC4-B4F3-6294CC626E61}"/>
              </a:ext>
            </a:extLst>
          </p:cNvPr>
          <p:cNvSpPr txBox="1"/>
          <p:nvPr/>
        </p:nvSpPr>
        <p:spPr>
          <a:xfrm>
            <a:off x="6427695" y="5396753"/>
            <a:ext cx="51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Already picked up some cyclic patterns!</a:t>
            </a:r>
          </a:p>
        </p:txBody>
      </p:sp>
    </p:spTree>
    <p:extLst>
      <p:ext uri="{BB962C8B-B14F-4D97-AF65-F5344CB8AC3E}">
        <p14:creationId xmlns:p14="http://schemas.microsoft.com/office/powerpoint/2010/main" val="134231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59" y="1458073"/>
            <a:ext cx="3657600" cy="2244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052" y="1458072"/>
            <a:ext cx="3657600" cy="224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B1A52-0207-4950-ABB2-C1167644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346" y="1458072"/>
            <a:ext cx="3657600" cy="2244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D18D8-EE99-4AF4-B8E1-F6805FEC9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59" y="3844195"/>
            <a:ext cx="3657600" cy="22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69282-6136-4BB6-8B13-73C8A4424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052" y="3844195"/>
            <a:ext cx="3657600" cy="224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6AEF2-8077-48D5-95F5-1980DC3D95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6346" y="3844195"/>
            <a:ext cx="3657600" cy="22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43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01984F-B842-41B9-93F7-09B5080FC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419" y="1755418"/>
            <a:ext cx="5029200" cy="3086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8088E1-55D4-4D64-98E2-E24FD721A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20819"/>
            <a:ext cx="5029200" cy="30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0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BFEF8-2EF5-47C4-9DDB-81764CF2A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101" y="1414760"/>
            <a:ext cx="7761468" cy="47635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A6ABC8-5EDA-446F-803C-C4BB6ABE75E8}"/>
              </a:ext>
            </a:extLst>
          </p:cNvPr>
          <p:cNvSpPr/>
          <p:nvPr/>
        </p:nvSpPr>
        <p:spPr>
          <a:xfrm>
            <a:off x="8563660" y="1414760"/>
            <a:ext cx="36283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Train Loss   Remaining Time 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          13.1202            4.28s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2          12.1790            2.52s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       11.2638            1.92s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          10.5523            1.57s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           9.8525            1.35s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           9.1511            1.20s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7           8.6589            1.10s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           8.1127            1.02s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9           7.6571            0.96s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10           7.1302            0.89s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           4.5317            0.54s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30           2.8099            0.41s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40           1.9146            0.34s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50           1.3721            0.29s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60           0.8661            0.26s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70           0.6172            0.23s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80           0.4257            0.21s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90           0.3011            0.20s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100           0.2164            0.18s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200           0.0121            0.10s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300           0.0051            0.06s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400           0.0036            0.03s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500           0.0026            0.00s</a:t>
            </a:r>
          </a:p>
        </p:txBody>
      </p:sp>
    </p:spTree>
    <p:extLst>
      <p:ext uri="{BB962C8B-B14F-4D97-AF65-F5344CB8AC3E}">
        <p14:creationId xmlns:p14="http://schemas.microsoft.com/office/powerpoint/2010/main" val="2071549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6,497 observations.</a:t>
            </a:r>
          </a:p>
          <a:p>
            <a:r>
              <a:rPr lang="en-US" dirty="0"/>
              <a:t>The binary target variable is </a:t>
            </a:r>
            <a:r>
              <a:rPr lang="en-US" dirty="0" err="1"/>
              <a:t>quality_grp</a:t>
            </a:r>
            <a:endParaRPr lang="en-US" dirty="0"/>
          </a:p>
          <a:p>
            <a:r>
              <a:rPr lang="en-US" dirty="0"/>
              <a:t>Consider these seven interval predictors:</a:t>
            </a:r>
          </a:p>
          <a:p>
            <a:pPr lvl="1"/>
            <a:r>
              <a:rPr lang="en-US" dirty="0" err="1"/>
              <a:t>fixed_acidity</a:t>
            </a:r>
            <a:endParaRPr lang="en-US" dirty="0"/>
          </a:p>
          <a:p>
            <a:pPr lvl="1"/>
            <a:r>
              <a:rPr lang="en-US" dirty="0" err="1"/>
              <a:t>citric_acid</a:t>
            </a:r>
            <a:endParaRPr lang="en-US" dirty="0"/>
          </a:p>
          <a:p>
            <a:pPr lvl="1"/>
            <a:r>
              <a:rPr lang="en-US" dirty="0" err="1"/>
              <a:t>residual_sugar</a:t>
            </a:r>
            <a:endParaRPr lang="en-US" dirty="0"/>
          </a:p>
          <a:p>
            <a:pPr lvl="1"/>
            <a:r>
              <a:rPr lang="en-US" dirty="0" err="1"/>
              <a:t>free_sulfur_dioxide</a:t>
            </a:r>
            <a:endParaRPr lang="en-US" dirty="0"/>
          </a:p>
          <a:p>
            <a:pPr lvl="1"/>
            <a:r>
              <a:rPr lang="en-US" dirty="0" err="1"/>
              <a:t>total_sulfur_dioxide</a:t>
            </a:r>
            <a:endParaRPr lang="en-US" dirty="0"/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 err="1"/>
              <a:t>sulphates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Wine.py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3D4231-1162-4028-BFA4-9C84851F2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39194"/>
              </p:ext>
            </p:extLst>
          </p:nvPr>
        </p:nvGraphicFramePr>
        <p:xfrm>
          <a:off x="7416799" y="1601788"/>
          <a:ext cx="4064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188461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56174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3269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2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74578"/>
                  </a:ext>
                </a:extLst>
              </a:tr>
            </a:tbl>
          </a:graphicData>
        </a:graphic>
      </p:graphicFrame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D745CDA-E656-4AB4-9ABA-B396FEAE75AC}"/>
              </a:ext>
            </a:extLst>
          </p:cNvPr>
          <p:cNvSpPr/>
          <p:nvPr/>
        </p:nvSpPr>
        <p:spPr>
          <a:xfrm>
            <a:off x="6006354" y="4032670"/>
            <a:ext cx="3074894" cy="1344706"/>
          </a:xfrm>
          <a:prstGeom prst="wedgeRectCallout">
            <a:avLst>
              <a:gd name="adj1" fmla="val -110833"/>
              <a:gd name="adj2" fmla="val -15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intentionally hold back the four most predictive variables: </a:t>
            </a:r>
            <a:r>
              <a:rPr lang="en-US" dirty="0" err="1"/>
              <a:t>volatile_acidity</a:t>
            </a:r>
            <a:r>
              <a:rPr lang="en-US" dirty="0"/>
              <a:t>, chlorides, density, and alcohol</a:t>
            </a:r>
          </a:p>
        </p:txBody>
      </p:sp>
    </p:spTree>
    <p:extLst>
      <p:ext uri="{BB962C8B-B14F-4D97-AF65-F5344CB8AC3E}">
        <p14:creationId xmlns:p14="http://schemas.microsoft.com/office/powerpoint/2010/main" val="2484526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Binary Logistic model</a:t>
            </a:r>
          </a:p>
          <a:p>
            <a:r>
              <a:rPr lang="en-US" dirty="0"/>
              <a:t>The Confusion Matrix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accuracy rate is 80.28%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15 Gradient Boosting Wine.py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B25C0B-A238-4706-8AF3-1C5975C6A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66639"/>
              </p:ext>
            </p:extLst>
          </p:nvPr>
        </p:nvGraphicFramePr>
        <p:xfrm>
          <a:off x="7815712" y="1825625"/>
          <a:ext cx="3575209" cy="2280285"/>
        </p:xfrm>
        <a:graphic>
          <a:graphicData uri="http://schemas.openxmlformats.org/drawingml/2006/table">
            <a:tbl>
              <a:tblPr/>
              <a:tblGrid>
                <a:gridCol w="1884977">
                  <a:extLst>
                    <a:ext uri="{9D8B030D-6E8A-4147-A177-3AD203B41FA5}">
                      <a16:colId xmlns:a16="http://schemas.microsoft.com/office/drawing/2014/main" val="863065948"/>
                    </a:ext>
                  </a:extLst>
                </a:gridCol>
                <a:gridCol w="1690232">
                  <a:extLst>
                    <a:ext uri="{9D8B030D-6E8A-4147-A177-3AD203B41FA5}">
                      <a16:colId xmlns:a16="http://schemas.microsoft.com/office/drawing/2014/main" val="3024762084"/>
                    </a:ext>
                  </a:extLst>
                </a:gridCol>
              </a:tblGrid>
              <a:tr h="22953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 Estimate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78888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0.480926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8828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fixed_acidity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-0.253305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6529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citric_acid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1.970866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204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residual_sugar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-0.030953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457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free_sulfur_dioxide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0.015142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287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total_sulfur_dioxide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-0.007365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665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-0.139795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439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sulphates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0.503669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6331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1B91A3-9563-43DA-9C0E-FECB0CE3A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72765"/>
              </p:ext>
            </p:extLst>
          </p:nvPr>
        </p:nvGraphicFramePr>
        <p:xfrm>
          <a:off x="1154972" y="2965767"/>
          <a:ext cx="51039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302">
                  <a:extLst>
                    <a:ext uri="{9D8B030D-6E8A-4147-A177-3AD203B41FA5}">
                      <a16:colId xmlns:a16="http://schemas.microsoft.com/office/drawing/2014/main" val="397192512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77758997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381257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8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0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696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047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Deviance (i.e., the log-likelihood)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10</a:t>
            </a:r>
          </a:p>
          <a:p>
            <a:r>
              <a:rPr lang="en-US" dirty="0"/>
              <a:t>Use the Accuracy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4073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Sine Curve.py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533A4-0501-4E30-B8C7-ED93AD19AF08}"/>
              </a:ext>
            </a:extLst>
          </p:cNvPr>
          <p:cNvSpPr/>
          <p:nvPr/>
        </p:nvSpPr>
        <p:spPr>
          <a:xfrm>
            <a:off x="901574" y="4899690"/>
            <a:ext cx="836917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WineQuality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X_name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ensemble.GradientBoostingClassifier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(loss='deviance', criterion='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verbose=1)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gbm.fit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gbm.predict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gbm.score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print('Gradient Boosting Model:', 'Accuracy = 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720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083641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3046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Logistic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= 80.28%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38EDF-5591-4658-AEA2-B00080ED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884" y="2670772"/>
            <a:ext cx="4539916" cy="309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3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E17832-361E-478A-B125-52F9E5A68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3731"/>
              </p:ext>
            </p:extLst>
          </p:nvPr>
        </p:nvGraphicFramePr>
        <p:xfrm>
          <a:off x="685799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2DE2EF5-A859-4835-B302-33E0EB9C6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349114"/>
              </p:ext>
            </p:extLst>
          </p:nvPr>
        </p:nvGraphicFramePr>
        <p:xfrm>
          <a:off x="4231341" y="1457514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1225427-5D55-4631-A37C-6127BC17C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437351"/>
              </p:ext>
            </p:extLst>
          </p:nvPr>
        </p:nvGraphicFramePr>
        <p:xfrm>
          <a:off x="7792570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DB02C02-653E-4DBC-A272-6ADBEAD61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479044"/>
              </p:ext>
            </p:extLst>
          </p:nvPr>
        </p:nvGraphicFramePr>
        <p:xfrm>
          <a:off x="685799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DC6C7A0-0AF6-4F48-B41D-381652725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020681"/>
              </p:ext>
            </p:extLst>
          </p:nvPr>
        </p:nvGraphicFramePr>
        <p:xfrm>
          <a:off x="4240306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DD7BB74F-9689-4884-8152-5A6CFE9932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185967"/>
              </p:ext>
            </p:extLst>
          </p:nvPr>
        </p:nvGraphicFramePr>
        <p:xfrm>
          <a:off x="7792570" y="3079911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40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DA7A67F2-217E-4EC1-8F2C-774837C79A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749893"/>
              </p:ext>
            </p:extLst>
          </p:nvPr>
        </p:nvGraphicFramePr>
        <p:xfrm>
          <a:off x="685799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60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657403"/>
              </p:ext>
            </p:extLst>
          </p:nvPr>
        </p:nvGraphicFramePr>
        <p:xfrm>
          <a:off x="4240306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80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2492A190-9709-4E8E-915C-244DD05B7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933702"/>
              </p:ext>
            </p:extLst>
          </p:nvPr>
        </p:nvGraphicFramePr>
        <p:xfrm>
          <a:off x="7792570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275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6B68-6AF3-4DF2-9E34-D649F543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boosting steps will increase the accuracy rate</a:t>
            </a:r>
          </a:p>
          <a:p>
            <a:r>
              <a:rPr lang="en-US" dirty="0"/>
              <a:t>Can we achieve a 100% accuracy rate? Let’s try 2,500 boosting steps.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055819"/>
              </p:ext>
            </p:extLst>
          </p:nvPr>
        </p:nvGraphicFramePr>
        <p:xfrm>
          <a:off x="950261" y="1813766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4B284F62-12D8-4747-B1AB-91848A22B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110463"/>
              </p:ext>
            </p:extLst>
          </p:nvPr>
        </p:nvGraphicFramePr>
        <p:xfrm>
          <a:off x="5430373" y="1825625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3B92C63F-0DB1-4833-91D5-6D9CB2295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272145"/>
              </p:ext>
            </p:extLst>
          </p:nvPr>
        </p:nvGraphicFramePr>
        <p:xfrm>
          <a:off x="950261" y="4981202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453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4A6E4D-619D-4521-86F2-2152D2034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8344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/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Intercept Only 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dirty="0"/>
                        <m:t>50.2001604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2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Pros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45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9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Cons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878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80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According to </a:t>
            </a:r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is an optimized distributed gradient boosting library designed to be highly efficient, flexible and portable.</a:t>
            </a:r>
          </a:p>
          <a:p>
            <a:r>
              <a:rPr lang="en-US" dirty="0" err="1"/>
              <a:t>XGBoost</a:t>
            </a:r>
            <a:r>
              <a:rPr lang="en-US" dirty="0"/>
              <a:t> implements machine learning algorithms under the Gradient Boosting framework.</a:t>
            </a:r>
          </a:p>
          <a:p>
            <a:r>
              <a:rPr lang="en-US" dirty="0" err="1"/>
              <a:t>XGBoost</a:t>
            </a:r>
            <a:r>
              <a:rPr lang="en-US" dirty="0"/>
              <a:t> provides a parallel tree boosting that solve many data science problems in a fast and accurate way.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22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654"/>
          </a:xfrm>
        </p:spPr>
        <p:txBody>
          <a:bodyPr>
            <a:normAutofit/>
          </a:bodyPr>
          <a:lstStyle/>
          <a:p>
            <a:r>
              <a:rPr lang="en-US" dirty="0"/>
              <a:t>Chen, </a:t>
            </a:r>
            <a:r>
              <a:rPr lang="en-US" dirty="0" err="1"/>
              <a:t>Tianqi</a:t>
            </a:r>
            <a:r>
              <a:rPr lang="en-US" dirty="0"/>
              <a:t> and </a:t>
            </a:r>
            <a:r>
              <a:rPr lang="en-US" dirty="0" err="1"/>
              <a:t>Guestrin</a:t>
            </a:r>
            <a:r>
              <a:rPr lang="en-US" dirty="0"/>
              <a:t>, Carlos (2016). </a:t>
            </a:r>
            <a:r>
              <a:rPr lang="en-US" dirty="0" err="1"/>
              <a:t>XGBoost</a:t>
            </a:r>
            <a:r>
              <a:rPr lang="en-US" dirty="0"/>
              <a:t>: A Scalable Tree Boosting System, </a:t>
            </a:r>
            <a:r>
              <a:rPr lang="en-US" i="1" dirty="0"/>
              <a:t>Proceedings of the 22</a:t>
            </a:r>
            <a:r>
              <a:rPr lang="en-US" i="1" baseline="30000" dirty="0"/>
              <a:t>nd</a:t>
            </a:r>
            <a:r>
              <a:rPr lang="en-US" i="1" dirty="0"/>
              <a:t> ACM SIGKDD Conference on Knowledge Discovery and Data Mining, 2016</a:t>
            </a:r>
            <a:r>
              <a:rPr lang="en-US" dirty="0"/>
              <a:t>, San Francisco. pp. 785-794. </a:t>
            </a:r>
            <a:r>
              <a:rPr lang="en-US" dirty="0">
                <a:hlinkClick r:id="rId3"/>
              </a:rPr>
              <a:t>https://dl.acm.org/citation.cfm?id=2939785</a:t>
            </a:r>
            <a:r>
              <a:rPr lang="en-US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152C8C-11DB-451B-A464-1CE438987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875013"/>
              </p:ext>
            </p:extLst>
          </p:nvPr>
        </p:nvGraphicFramePr>
        <p:xfrm>
          <a:off x="1182231" y="3734512"/>
          <a:ext cx="8128000" cy="253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91460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Installation via Wheel file: </a:t>
            </a:r>
            <a:r>
              <a:rPr lang="en-US" dirty="0">
                <a:hlinkClick r:id="rId3"/>
              </a:rPr>
              <a:t>https://pypi.org/project/xgboost/</a:t>
            </a:r>
            <a:endParaRPr lang="en-US" dirty="0"/>
          </a:p>
          <a:p>
            <a:r>
              <a:rPr lang="en-US" dirty="0"/>
              <a:t>The current version is 0.90 released on May 20, 2019</a:t>
            </a:r>
          </a:p>
          <a:p>
            <a:r>
              <a:rPr lang="en-US" dirty="0"/>
              <a:t>pip install xgboost-0.90-py2.py3-none-win_amd64.whl for Windows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303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Gradient Boosting Regressor specifications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maximum depth is 3</a:t>
            </a:r>
          </a:p>
          <a:p>
            <a:pPr lvl="1"/>
            <a:r>
              <a:rPr lang="en-US" dirty="0"/>
              <a:t>The random state value is 60616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46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15 </a:t>
            </a:r>
            <a:r>
              <a:rPr lang="en-US" dirty="0" err="1"/>
              <a:t>XGBoosting</a:t>
            </a:r>
            <a:r>
              <a:rPr lang="en-US" dirty="0"/>
              <a:t> Sine Curve.py</a:t>
            </a:r>
          </a:p>
        </p:txBody>
      </p:sp>
    </p:spTree>
    <p:extLst>
      <p:ext uri="{BB962C8B-B14F-4D97-AF65-F5344CB8AC3E}">
        <p14:creationId xmlns:p14="http://schemas.microsoft.com/office/powerpoint/2010/main" val="2446379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757383"/>
              </p:ext>
            </p:extLst>
          </p:nvPr>
        </p:nvGraphicFramePr>
        <p:xfrm>
          <a:off x="1013012" y="1690688"/>
          <a:ext cx="54236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490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3158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</a:t>
                      </a:r>
                      <a:r>
                        <a:rPr lang="en-US" dirty="0" err="1"/>
                        <a:t>XGBoosting</a:t>
                      </a:r>
                      <a:r>
                        <a:rPr lang="en-US" dirty="0"/>
                        <a:t>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0.04252874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0.29202585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0.49145709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0.67836862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0.86551065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0.93214265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0.96489772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0.98313266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0.99977819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0.99990370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BDE818-AFF3-498C-B222-2D2302EC9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558" y="3269456"/>
            <a:ext cx="4379242" cy="249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6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8B4B3B-6917-4C9C-B682-8AD13D713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54" y="1414760"/>
            <a:ext cx="3657600" cy="22448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0C5932-1563-4705-8440-CAF43C8F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693" y="1414760"/>
            <a:ext cx="3657600" cy="22448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032282-C2E8-4FC8-9807-9F96E0477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132" y="1414760"/>
            <a:ext cx="3657600" cy="22448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7C648B-670C-4316-ADD8-DEFAE4189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54" y="3871089"/>
            <a:ext cx="3657600" cy="22448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A2E560-2D8D-4590-92D9-6ECEE2A7F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693" y="3871089"/>
            <a:ext cx="3657600" cy="22448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374BCF-E407-44D9-B371-4302889519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1132" y="3871089"/>
            <a:ext cx="3657600" cy="22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8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3B9625-2E5E-4B94-A82F-6E63D8651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6" y="1459583"/>
            <a:ext cx="3657600" cy="224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8C2151-E51E-4684-AAF2-E67339BC9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360" y="1459583"/>
            <a:ext cx="3657600" cy="2244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87A609-9DE0-47AF-82D9-032E1836E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026" y="3996595"/>
            <a:ext cx="3657600" cy="2244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49F29-9C65-4117-B6DD-7F2124C6A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360" y="3996595"/>
            <a:ext cx="3657600" cy="22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stacking is a meta-ensemble method. It contains two levels.</a:t>
            </a:r>
          </a:p>
          <a:p>
            <a:r>
              <a:rPr lang="en-US" dirty="0"/>
              <a:t>In the first level, several models are built by using different learning algorithms (e.g., logistic regression, naïve Bayes, neural networks, and support vector machines).</a:t>
            </a:r>
          </a:p>
          <a:p>
            <a:r>
              <a:rPr lang="en-US" dirty="0"/>
              <a:t>Each model generates its predictions (whether predicted probabilities or predicted class)</a:t>
            </a:r>
          </a:p>
          <a:p>
            <a:r>
              <a:rPr lang="en-US" dirty="0"/>
              <a:t>In the second level, the compatible predictions are combined optimally by yet another model.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3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 Impossible Mission?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606835-4BD8-43E9-BE31-7FEF4F748A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1480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74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Interval Target Variable</a:t>
            </a:r>
          </a:p>
          <a:p>
            <a:pPr lvl="1"/>
            <a:r>
              <a:rPr lang="en-US" dirty="0"/>
              <a:t>The predicted values from the first level models are inputs to a regression model.</a:t>
            </a:r>
          </a:p>
          <a:p>
            <a:pPr lvl="1"/>
            <a:r>
              <a:rPr lang="en-US" dirty="0"/>
              <a:t>The original target values are the dependent values of that regression.</a:t>
            </a:r>
          </a:p>
          <a:p>
            <a:r>
              <a:rPr lang="en-US" dirty="0"/>
              <a:t>Categorial Target Variable</a:t>
            </a:r>
          </a:p>
          <a:p>
            <a:pPr lvl="1"/>
            <a:r>
              <a:rPr lang="en-US" dirty="0"/>
              <a:t>The predicted values from the first level models are inputs to a logistic regression model.</a:t>
            </a:r>
          </a:p>
          <a:p>
            <a:pPr lvl="1"/>
            <a:r>
              <a:rPr lang="en-US" dirty="0"/>
              <a:t>The original target categories are the dependent values of that logistic regression.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54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Stacking: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Joseph Sill, Gabor </a:t>
            </a:r>
            <a:r>
              <a:rPr lang="en-US" sz="2600" dirty="0" err="1"/>
              <a:t>Takacs</a:t>
            </a:r>
            <a:r>
              <a:rPr lang="en-US" sz="2600" dirty="0"/>
              <a:t>, Lester Mackey, and David Lin (2009). </a:t>
            </a:r>
            <a:r>
              <a:rPr lang="en-US" sz="2600" dirty="0">
                <a:hlinkClick r:id="rId3"/>
              </a:rPr>
              <a:t>https://www.researchgate.net/publication/45882061_Feature-Weighted_Linear_Stacking</a:t>
            </a:r>
            <a:r>
              <a:rPr lang="en-US" sz="2600" dirty="0"/>
              <a:t> </a:t>
            </a:r>
          </a:p>
          <a:p>
            <a:r>
              <a:rPr lang="en-US" sz="2600" dirty="0" err="1"/>
              <a:t>Funda</a:t>
            </a:r>
            <a:r>
              <a:rPr lang="en-US" sz="2600" dirty="0"/>
              <a:t> </a:t>
            </a:r>
            <a:r>
              <a:rPr lang="en-US" sz="2600" dirty="0" err="1"/>
              <a:t>Gunes</a:t>
            </a:r>
            <a:r>
              <a:rPr lang="en-US" sz="2600" dirty="0"/>
              <a:t>, Russ Wolfinger, and Pei-Yi Tan (2017). Stacked Ensemble Models for Improved Prediction Accuracy, Proceedings of the SAS Global Forum 2017, Orlando, Florida. </a:t>
            </a:r>
            <a:r>
              <a:rPr lang="en-US" sz="2600" dirty="0">
                <a:hlinkClick r:id="rId4"/>
              </a:rPr>
              <a:t>https://support.sas.com/resources/papers/proceedings17/SAS0437-2017.pdf</a:t>
            </a:r>
            <a:r>
              <a:rPr lang="en-US" sz="2600" dirty="0"/>
              <a:t> </a:t>
            </a:r>
          </a:p>
          <a:p>
            <a:r>
              <a:rPr lang="en-US" sz="2600" dirty="0"/>
              <a:t>The Python </a:t>
            </a:r>
            <a:r>
              <a:rPr lang="en-US" sz="2600" dirty="0" err="1"/>
              <a:t>mlxtend</a:t>
            </a:r>
            <a:r>
              <a:rPr lang="en-US" sz="2600" dirty="0"/>
              <a:t> module. (We used </a:t>
            </a:r>
            <a:r>
              <a:rPr lang="en-US" sz="2600" dirty="0" err="1"/>
              <a:t>mlxtend</a:t>
            </a:r>
            <a:r>
              <a:rPr lang="en-US" sz="2600" dirty="0"/>
              <a:t> for Association Rule) </a:t>
            </a:r>
            <a:r>
              <a:rPr lang="en-US" sz="2600" dirty="0">
                <a:hlinkClick r:id="rId5"/>
              </a:rPr>
              <a:t>http://rasbt.github.io/mlxtend/user_guide/classifier/StackingClassifier/</a:t>
            </a:r>
            <a:r>
              <a:rPr lang="en-US" sz="2600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42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Exam Date Survey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AE2548-A873-4B8D-B32E-ADD15E7050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055964"/>
              </p:ext>
            </p:extLst>
          </p:nvPr>
        </p:nvGraphicFramePr>
        <p:xfrm>
          <a:off x="1107855" y="1762437"/>
          <a:ext cx="3156327" cy="3011801"/>
        </p:xfrm>
        <a:graphic>
          <a:graphicData uri="http://schemas.openxmlformats.org/drawingml/2006/table">
            <a:tbl>
              <a:tblPr/>
              <a:tblGrid>
                <a:gridCol w="1052109">
                  <a:extLst>
                    <a:ext uri="{9D8B030D-6E8A-4147-A177-3AD203B41FA5}">
                      <a16:colId xmlns:a16="http://schemas.microsoft.com/office/drawing/2014/main" val="705329961"/>
                    </a:ext>
                  </a:extLst>
                </a:gridCol>
                <a:gridCol w="1052109">
                  <a:extLst>
                    <a:ext uri="{9D8B030D-6E8A-4147-A177-3AD203B41FA5}">
                      <a16:colId xmlns:a16="http://schemas.microsoft.com/office/drawing/2014/main" val="347671149"/>
                    </a:ext>
                  </a:extLst>
                </a:gridCol>
                <a:gridCol w="1052109">
                  <a:extLst>
                    <a:ext uri="{9D8B030D-6E8A-4147-A177-3AD203B41FA5}">
                      <a16:colId xmlns:a16="http://schemas.microsoft.com/office/drawing/2014/main" val="4191111132"/>
                    </a:ext>
                  </a:extLst>
                </a:gridCol>
              </a:tblGrid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Choice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373925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11/25/2019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02884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11/26/2019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6269038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11/27/2019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876865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11/28/2019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800995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11/29/2019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163828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11/30/2019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928693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214001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842023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844786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546149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12/5/2019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957220"/>
                  </a:ext>
                </a:extLst>
              </a:tr>
              <a:tr h="23167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0416365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D0B8220-AFA1-4B1C-9EF2-BB19D963D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685834"/>
              </p:ext>
            </p:extLst>
          </p:nvPr>
        </p:nvGraphicFramePr>
        <p:xfrm>
          <a:off x="4771493" y="1762438"/>
          <a:ext cx="3156327" cy="3198855"/>
        </p:xfrm>
        <a:graphic>
          <a:graphicData uri="http://schemas.openxmlformats.org/drawingml/2006/table">
            <a:tbl>
              <a:tblPr/>
              <a:tblGrid>
                <a:gridCol w="1052109">
                  <a:extLst>
                    <a:ext uri="{9D8B030D-6E8A-4147-A177-3AD203B41FA5}">
                      <a16:colId xmlns:a16="http://schemas.microsoft.com/office/drawing/2014/main" val="2880781257"/>
                    </a:ext>
                  </a:extLst>
                </a:gridCol>
                <a:gridCol w="1052109">
                  <a:extLst>
                    <a:ext uri="{9D8B030D-6E8A-4147-A177-3AD203B41FA5}">
                      <a16:colId xmlns:a16="http://schemas.microsoft.com/office/drawing/2014/main" val="349953245"/>
                    </a:ext>
                  </a:extLst>
                </a:gridCol>
                <a:gridCol w="1052109">
                  <a:extLst>
                    <a:ext uri="{9D8B030D-6E8A-4147-A177-3AD203B41FA5}">
                      <a16:colId xmlns:a16="http://schemas.microsoft.com/office/drawing/2014/main" val="521898310"/>
                    </a:ext>
                  </a:extLst>
                </a:gridCol>
              </a:tblGrid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Choice 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Frequency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847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11/15/2019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180317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11/23/2019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042515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11/25/2019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15087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11/26/2019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504993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11/27/2019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09872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11/28/2019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6117572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11/29/2019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7512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11/30/2019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165110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12/1/2019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726911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12/2/2019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966175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12/3/2019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78550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12/4/2019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10.45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824655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12/5/2019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326978"/>
                  </a:ext>
                </a:extLst>
              </a:tr>
              <a:tr h="21325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4954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A0DADE-211D-48A0-94FB-A9CBFC2EA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988498"/>
              </p:ext>
            </p:extLst>
          </p:nvPr>
        </p:nvGraphicFramePr>
        <p:xfrm>
          <a:off x="1107854" y="5148521"/>
          <a:ext cx="6850439" cy="1390650"/>
        </p:xfrm>
        <a:graphic>
          <a:graphicData uri="http://schemas.openxmlformats.org/drawingml/2006/table">
            <a:tbl>
              <a:tblPr/>
              <a:tblGrid>
                <a:gridCol w="1712609">
                  <a:extLst>
                    <a:ext uri="{9D8B030D-6E8A-4147-A177-3AD203B41FA5}">
                      <a16:colId xmlns:a16="http://schemas.microsoft.com/office/drawing/2014/main" val="3648533262"/>
                    </a:ext>
                  </a:extLst>
                </a:gridCol>
                <a:gridCol w="5137830">
                  <a:extLst>
                    <a:ext uri="{9D8B030D-6E8A-4147-A177-3AD203B41FA5}">
                      <a16:colId xmlns:a16="http://schemas.microsoft.com/office/drawing/2014/main" val="1923785625"/>
                    </a:ext>
                  </a:extLst>
                </a:gridCol>
              </a:tblGrid>
              <a:tr h="265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Nov 27-Dec 1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Thanksgiving Break - No Classes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45758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Nov 30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Last Day of Fall Classes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80837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Dec 1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Last Day to Request an Incomplete Grade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857301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Dec 2-7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Final Exam Week/Final Grading Begins on Dec 2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2414754"/>
                  </a:ext>
                </a:extLst>
              </a:tr>
              <a:tr h="265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Dec 11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Final Grades Due at Noon (12 p.m. CST)</a:t>
                      </a:r>
                    </a:p>
                  </a:txBody>
                  <a:tcPr marL="66675" marR="66675" marT="47625" marB="47625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471321"/>
                  </a:ext>
                </a:extLst>
              </a:tr>
            </a:tbl>
          </a:graphicData>
        </a:graphic>
      </p:graphicFrame>
      <p:sp>
        <p:nvSpPr>
          <p:cNvPr id="10" name="Scroll: Vertical 9">
            <a:extLst>
              <a:ext uri="{FF2B5EF4-FFF2-40B4-BE49-F238E27FC236}">
                <a16:creationId xmlns:a16="http://schemas.microsoft.com/office/drawing/2014/main" id="{ED8BF171-A0F9-4CEB-9C78-B6736BE9745A}"/>
              </a:ext>
            </a:extLst>
          </p:cNvPr>
          <p:cNvSpPr/>
          <p:nvPr/>
        </p:nvSpPr>
        <p:spPr>
          <a:xfrm>
            <a:off x="8411424" y="1690688"/>
            <a:ext cx="2561376" cy="3657600"/>
          </a:xfrm>
          <a:prstGeom prst="verticalScroll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will open the Final Exam at 12 noon on December 3.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You will submit your answer before 12 noon on December 6</a:t>
            </a:r>
          </a:p>
        </p:txBody>
      </p:sp>
    </p:spTree>
    <p:extLst>
      <p:ext uri="{BB962C8B-B14F-4D97-AF65-F5344CB8AC3E}">
        <p14:creationId xmlns:p14="http://schemas.microsoft.com/office/powerpoint/2010/main" val="3088260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Exam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Final Exam has 20 short questions.</a:t>
            </a:r>
          </a:p>
          <a:p>
            <a:r>
              <a:rPr lang="en-US" dirty="0"/>
              <a:t>The exam questions (document and online test) will be available online starting 12:00 noon on December 3, 2019.</a:t>
            </a:r>
          </a:p>
          <a:p>
            <a:r>
              <a:rPr lang="en-US" dirty="0"/>
              <a:t>The deadline is 12:00 noon on December 6, 2019.</a:t>
            </a:r>
          </a:p>
          <a:p>
            <a:r>
              <a:rPr lang="en-US" dirty="0"/>
              <a:t>You can choose when to start the exam but you must submit your answers online in a single attempt before the due date and time.  </a:t>
            </a:r>
          </a:p>
          <a:p>
            <a:r>
              <a:rPr lang="en-US" dirty="0"/>
              <a:t>You can submit your answers only once.</a:t>
            </a:r>
          </a:p>
          <a:p>
            <a:r>
              <a:rPr lang="en-US" dirty="0"/>
              <a:t>Special Instructor Office Hour 3 – 5 PM on December 4, 2019 at Room 228A in Stuart Building.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CA593-D717-47A0-9B2E-F413D3220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42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6"/>
            <a:ext cx="8098971" cy="1997173"/>
          </a:xfrm>
          <a:noFill/>
        </p:spPr>
        <p:txBody>
          <a:bodyPr anchor="b">
            <a:noAutofit/>
          </a:bodyPr>
          <a:lstStyle/>
          <a:p>
            <a:r>
              <a:rPr lang="en-US" sz="5400" b="1" dirty="0">
                <a:solidFill>
                  <a:schemeClr val="accent5">
                    <a:lumMod val="50000"/>
                  </a:schemeClr>
                </a:solidFill>
              </a:rPr>
              <a:t>Thank You for Attending the Machine Learning Class!</a:t>
            </a:r>
            <a:endParaRPr lang="en-US" sz="7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 lnSpcReduction="10000"/>
          </a:bodyPr>
          <a:lstStyle/>
          <a:p>
            <a:r>
              <a:rPr lang="en-US" sz="4000" dirty="0"/>
              <a:t>Contact Information</a:t>
            </a:r>
            <a:br>
              <a:rPr lang="en-US" sz="4000" dirty="0"/>
            </a:br>
            <a:r>
              <a:rPr lang="en-US" sz="4000" dirty="0">
                <a:hlinkClick r:id="rId3"/>
              </a:rPr>
              <a:t>mlam5@iit.edu</a:t>
            </a:r>
            <a:br>
              <a:rPr lang="en-US" sz="4000" dirty="0"/>
            </a:br>
            <a:r>
              <a:rPr lang="en-US" sz="4000" dirty="0">
                <a:hlinkClick r:id="rId4"/>
              </a:rPr>
              <a:t>ming-long.lam@sas.com</a:t>
            </a:r>
            <a:r>
              <a:rPr lang="en-US" sz="4000" dirty="0"/>
              <a:t>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64</a:t>
            </a:fld>
            <a:endParaRPr lang="en-US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084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Residuals from 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51BF6A-41DC-450C-9006-53485A195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71" y="1942047"/>
            <a:ext cx="6809938" cy="4114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977E6-08EC-4AAA-8F7A-684C36DE7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32442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Residual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525880-FAD1-42BA-B690-ACF82F72129E}"/>
              </a:ext>
            </a:extLst>
          </p:cNvPr>
          <p:cNvSpPr/>
          <p:nvPr/>
        </p:nvSpPr>
        <p:spPr>
          <a:xfrm>
            <a:off x="7668285" y="4309450"/>
            <a:ext cx="3590134" cy="17473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Except for the scale of the residuals, this scatterplot of the Residual versus x looks exactly like the original scatterplot of y versus x</a:t>
            </a:r>
          </a:p>
        </p:txBody>
      </p:sp>
    </p:spTree>
    <p:extLst>
      <p:ext uri="{BB962C8B-B14F-4D97-AF65-F5344CB8AC3E}">
        <p14:creationId xmlns:p14="http://schemas.microsoft.com/office/powerpoint/2010/main" val="105601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You want the original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Fred, the junior data scientist, gave you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Rewrite the original regression line as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the 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are residuals.</a:t>
                </a:r>
              </a:p>
              <a:p>
                <a:r>
                  <a:rPr lang="en-US" dirty="0"/>
                  <a:t>If we build a regression line of the residual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may get the coefficients of the original regression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82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built a regression line of the residual on X, the coefficients of that regression line are Intercept = -0.14493472 and Slope = 0.04831157.</a:t>
                </a:r>
              </a:p>
              <a:p>
                <a:r>
                  <a:rPr lang="en-US" dirty="0"/>
                  <a:t>That residual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−0.14493472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original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m:rPr>
                          <m:nor/>
                        </m:rPr>
                        <a:rPr lang="en-US" b="0" i="0" dirty="0" smtClean="0"/>
                        <m:t> − </m:t>
                      </m:r>
                      <m:r>
                        <m:rPr>
                          <m:nor/>
                        </m:rPr>
                        <a:rPr lang="en-US" dirty="0"/>
                        <m:t>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50.05522568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R-squared of that residual regression is also the R-square of the original regression line which is 0.00078776. It is because R-square is invariant to a shift of the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6EEEA3-2A83-478D-965F-C59AD98388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10760</TotalTime>
  <Words>4081</Words>
  <Application>Microsoft Office PowerPoint</Application>
  <PresentationFormat>Widescreen</PresentationFormat>
  <Paragraphs>868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Courier New</vt:lpstr>
      <vt:lpstr>Office Theme</vt:lpstr>
      <vt:lpstr>   CS 584 Machine Learning</vt:lpstr>
      <vt:lpstr>Week 14 Agenda: Gradient Boosting Learners</vt:lpstr>
      <vt:lpstr>The Regression Line of y on x</vt:lpstr>
      <vt:lpstr>Did You Forget Something?</vt:lpstr>
      <vt:lpstr>The Intercept-Only Regression</vt:lpstr>
      <vt:lpstr>An Impossible Mission?</vt:lpstr>
      <vt:lpstr>Residuals from the Intercept-Only Regression</vt:lpstr>
      <vt:lpstr>What is the Regression Line of y on x?</vt:lpstr>
      <vt:lpstr>What is the Regression Line of y on x?</vt:lpstr>
      <vt:lpstr>The Regression Line of y on x</vt:lpstr>
      <vt:lpstr>The Logistic Regression of y on x</vt:lpstr>
      <vt:lpstr>Rare Event Logistic Regression</vt:lpstr>
      <vt:lpstr>What Can the Residuals Tell us?</vt:lpstr>
      <vt:lpstr>What Can We Do With the Residuals?</vt:lpstr>
      <vt:lpstr>Regression Tree on Residuals</vt:lpstr>
      <vt:lpstr>What are the Linear Regression Residuals?</vt:lpstr>
      <vt:lpstr>The Motivation of Gradient Boosting</vt:lpstr>
      <vt:lpstr>The Motivation of Gradient Boosting</vt:lpstr>
      <vt:lpstr>History of Boosting Algorithms</vt:lpstr>
      <vt:lpstr>History of Boosting Algorithms</vt:lpstr>
      <vt:lpstr>Gradient Boosting (Friedman, 2001)</vt:lpstr>
      <vt:lpstr>Gradient Boosting (Friedman, 2001)</vt:lpstr>
      <vt:lpstr>Gradient Boosting (Friedman, 2001)</vt:lpstr>
      <vt:lpstr>Gradient Boosting Algorithm</vt:lpstr>
      <vt:lpstr>Least Squares Regression</vt:lpstr>
      <vt:lpstr>Least Absolute Deviation (LAD) Regression</vt:lpstr>
      <vt:lpstr>Regression Tree</vt:lpstr>
      <vt:lpstr>Regression Tree</vt:lpstr>
      <vt:lpstr>Regression Tree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Wine Quality Classification Example</vt:lpstr>
      <vt:lpstr>Wine Quality Classification Example</vt:lpstr>
      <vt:lpstr>Wine Quality Classification Example</vt:lpstr>
      <vt:lpstr>Wine Quality Classification Example</vt:lpstr>
      <vt:lpstr>Wine Quality Classification Confusion Matrix</vt:lpstr>
      <vt:lpstr>Wine Quality Classification Confusion Matrix</vt:lpstr>
      <vt:lpstr>Gradient Boosting: Pros</vt:lpstr>
      <vt:lpstr>Gradient Boosting: Cons</vt:lpstr>
      <vt:lpstr>XGBoost: eXtreme Gradient Boosting</vt:lpstr>
      <vt:lpstr>XGBoost: eXtreme Gradient Boosting</vt:lpstr>
      <vt:lpstr>XGBoost: eXtreme Gradient Boosting</vt:lpstr>
      <vt:lpstr>Composite Sine Data Example</vt:lpstr>
      <vt:lpstr>Composite Sine Data Example</vt:lpstr>
      <vt:lpstr>Composite Sine Data Example</vt:lpstr>
      <vt:lpstr>Composite Sine Data Example</vt:lpstr>
      <vt:lpstr>Model Stacking: Overview</vt:lpstr>
      <vt:lpstr>Model Stacking: Second Level</vt:lpstr>
      <vt:lpstr>Model Stacking: References</vt:lpstr>
      <vt:lpstr>Final Exam Date Survey</vt:lpstr>
      <vt:lpstr>Final Exam</vt:lpstr>
      <vt:lpstr>Thank You for Attending the Machine Learning Class!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1882</cp:revision>
  <cp:lastPrinted>2014-06-20T14:10:14Z</cp:lastPrinted>
  <dcterms:created xsi:type="dcterms:W3CDTF">2014-05-31T22:30:28Z</dcterms:created>
  <dcterms:modified xsi:type="dcterms:W3CDTF">2019-11-21T05:50:06Z</dcterms:modified>
</cp:coreProperties>
</file>